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1"/>
  </p:notesMasterIdLst>
  <p:handoutMasterIdLst>
    <p:handoutMasterId r:id="rId12"/>
  </p:handoutMasterIdLst>
  <p:sldIdLst>
    <p:sldId id="337" r:id="rId2"/>
    <p:sldId id="340" r:id="rId3"/>
    <p:sldId id="329" r:id="rId4"/>
    <p:sldId id="334" r:id="rId5"/>
    <p:sldId id="330" r:id="rId6"/>
    <p:sldId id="336" r:id="rId7"/>
    <p:sldId id="335" r:id="rId8"/>
    <p:sldId id="331" r:id="rId9"/>
    <p:sldId id="338" r:id="rId10"/>
  </p:sldIdLst>
  <p:sldSz cx="12192000" cy="6858000"/>
  <p:notesSz cx="6858000" cy="91440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  <a:srgbClr val="000000"/>
    <a:srgbClr val="868686"/>
    <a:srgbClr val="FCA311"/>
    <a:srgbClr val="F7F7F7"/>
    <a:srgbClr val="FA9223"/>
    <a:srgbClr val="FA9211"/>
    <a:srgbClr val="F6A11B"/>
    <a:srgbClr val="B7CC6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Vaalea tyyli 2 - Korostus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Vaalea tyyli 2 - Korostus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Vaalea tyyli 2 - Korostus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Vaalea tyyli 2 - Korostus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Vaalea tyyli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Vaalea tyyli 3 - Korostus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0"/>
    <p:restoredTop sz="68707"/>
  </p:normalViewPr>
  <p:slideViewPr>
    <p:cSldViewPr snapToGrid="0">
      <p:cViewPr varScale="1">
        <p:scale>
          <a:sx n="86" d="100"/>
          <a:sy n="86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86D4800B-8753-3B4F-97ED-321E73BD7EDB}" type="datetimeFigureOut">
              <a:rPr lang="fi-FI"/>
              <a:pPr>
                <a:defRPr/>
              </a:pPr>
              <a:t>30.6.2022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2AEE3D99-5224-E842-A8E5-E1EB0FE635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89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BD7201BD-9C11-AD45-9EF1-CE7B667A450D}" type="datetimeFigureOut">
              <a:rPr lang="fi-FI"/>
              <a:pPr>
                <a:defRPr/>
              </a:pPr>
              <a:t>30.6.2022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 smtClean="0"/>
            </a:lvl1pPr>
          </a:lstStyle>
          <a:p>
            <a:pPr>
              <a:defRPr/>
            </a:pPr>
            <a:fld id="{3405D274-9957-F14C-8EA2-7129B63473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8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will now present SLISEMAP: our new supervised dimensionality reduction method that can be used to explain black box classification or regression models. SLISEMAP is open source and available as a Python library via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83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What is SLISEMAP?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is a supervised dimensionality reduction method that can be used to explain black box regression and classification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With SLISEMAP we can visualise the data structures that are relevant to the black box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At the same time, SLISEMAP gives understandable local explanations for the predictions of the black box models.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Combined, the visualisation and local explanations form a global explanation of the black box models.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visualises data by a typically 2-dimensional embedding.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embedding is such that nearby points have similar explanations.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 local explanation consists of an understandable white box model that locally approximates the predictions of the black box model.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In this SLISEMAP is similar to how other local explanation methods work.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takes as an input data vectors and predictions from a black box model.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produces an embedding of data points and a white box model for each of the data points.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In the embedding, nearby points have similar white box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1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This optimisation problem is difficult.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SLISEMAP solves it by efficient heuristics and by using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PyTorch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library for optional GPU acceleration.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51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Here we can see the basic usage of the SLISEMAP library: we create a SLISEMAP object, find a solution, and visualise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55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Here we demonstrate SLISEMAP on the Auto MPG dataset.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use a random forest as the black box model to predict the fuel efficiency of the cars.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For the local models we use linear regression.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embedding created by SLISEMAP contains a clear cluster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05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Each point in the embedding has a corresponding linear regression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4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To make the interpretation easier, we have clustered the regression coefficients into four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cluster indices are shown with distinct colours.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On the right, we have the mean regression coefficients for each of the local model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show only the five most important variables.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ＭＳ Ｐゴシック" pitchFamily="-72" charset="-128"/>
              <a:cs typeface="ＭＳ Ｐゴシック" pitchFamily="-72" charset="-128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We can take any data point and multiply its data vector with the coefficients of any of the local models from the same cluster.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This gives a good fidelity estimate of the random forest prediction.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72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Lets take a closer look at cluster 3, coloured red.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Cluster 3 consists mostly of slightly older US-made cars, which perform poorly in fuel economy.</a:t>
            </a:r>
          </a:p>
          <a:p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The random forest primarily uses the weight of the car to predict the fuel consumption in this cluster.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Horsepower is not used for this cluster, but it is an important variable for other clusters.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Please see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Jupyter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notebook on GitHub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41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You can download the Python package and illustrative notebooks from GitHub, or read our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arXiv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 publication for in-depth treatment of SLISEMAP.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72" charset="-128"/>
                <a:cs typeface="ＭＳ Ｐゴシック" pitchFamily="-72" charset="-128"/>
              </a:rPr>
              <a:t>Thank you for your time and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05D274-9957-F14C-8EA2-7129B63473F4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8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hy_fas_video_edit.mp4" descr="hy_fas_video_edit.mp4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16000" contrast="-38000"/>
          </a:blip>
          <a:srcRect t="1812" r="603" b="511"/>
          <a:stretch/>
        </p:blipFill>
        <p:spPr>
          <a:xfrm>
            <a:off x="226800" y="226801"/>
            <a:ext cx="11701848" cy="59385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30/06/2022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3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4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5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6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37031958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572" y="1988840"/>
            <a:ext cx="591362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571" y="2996953"/>
            <a:ext cx="5908493" cy="316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130ACB8D-2E7A-48A7-A94B-030165EC4793}" type="datetime1">
              <a:rPr lang="en-GB" smtClean="0"/>
              <a:t>30/06/2022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3332" y="260648"/>
            <a:ext cx="5227323" cy="5898852"/>
          </a:xfrm>
          <a:solidFill>
            <a:schemeClr val="bg1">
              <a:lumMod val="85000"/>
            </a:schemeClr>
          </a:solidFill>
        </p:spPr>
        <p:txBody>
          <a:bodyPr tIns="144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7968994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763200" y="1988840"/>
            <a:ext cx="59148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>
              <a:defRPr sz="3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63200" y="2996953"/>
            <a:ext cx="5907600" cy="316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Gotham Narrow Book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Gotham Narrow Book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Gotham Narrow Book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Gotham Narrow Book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Gotham Narrow Book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C1232025-848E-4C1B-A0F3-5B2B3D457463}" type="datetime1">
              <a:rPr lang="en-GB" smtClean="0"/>
              <a:t>30/06/2022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68000" y="254000"/>
            <a:ext cx="5080000" cy="2952750"/>
          </a:xfrm>
          <a:solidFill>
            <a:schemeClr val="bg1">
              <a:lumMod val="9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768075" y="3212976"/>
            <a:ext cx="5080000" cy="2952750"/>
          </a:xfrm>
          <a:solidFill>
            <a:schemeClr val="bg1">
              <a:lumMod val="85000"/>
            </a:schemeClr>
          </a:solidFill>
        </p:spPr>
        <p:txBody>
          <a:bodyPr tIns="720000" anchor="t" anchorCtr="0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b="1" i="0">
                <a:solidFill>
                  <a:srgbClr val="00B0F0"/>
                </a:solidFill>
                <a:latin typeface="+mj-lt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0302261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9B7758-116C-4140-B6DB-C1147B26C5EC}" type="datetime1">
              <a:rPr lang="en-GB" smtClean="0"/>
              <a:t>30/06/2022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4132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800" y="226800"/>
            <a:ext cx="11701848" cy="5905727"/>
          </a:xfrm>
          <a:prstGeom prst="rect">
            <a:avLst/>
          </a:prstGeom>
        </p:spPr>
      </p:pic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30/06/2022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6800" y="3420000"/>
            <a:ext cx="11701848" cy="983310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ts val="54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96663141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30/06/2022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Picture Placehold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26800" y="226799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0"/>
          <a:lstStyle>
            <a:lvl1pPr algn="ctr">
              <a:defRPr sz="2400" b="1" i="0">
                <a:solidFill>
                  <a:srgbClr val="00B0F0"/>
                </a:solidFill>
                <a:latin typeface="Gotham-Bold"/>
                <a:cs typeface="Gotham-Bold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grpSp>
        <p:nvGrpSpPr>
          <p:cNvPr id="21" name="Ryhmä 11"/>
          <p:cNvGrpSpPr/>
          <p:nvPr userDrawn="1"/>
        </p:nvGrpSpPr>
        <p:grpSpPr bwMode="white">
          <a:xfrm>
            <a:off x="292432" y="2606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22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3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200197407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Kuva 2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ltGray">
          <a:xfrm>
            <a:off x="338667" y="254000"/>
            <a:ext cx="11514667" cy="5905500"/>
          </a:xfrm>
          <a:prstGeom prst="rect">
            <a:avLst/>
          </a:prstGeom>
        </p:spPr>
      </p:pic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14400" y="4267200"/>
            <a:ext cx="10363200" cy="13716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  <p:sp>
        <p:nvSpPr>
          <p:cNvPr id="13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914400" y="2708920"/>
            <a:ext cx="10363200" cy="1296144"/>
          </a:xfrm>
        </p:spPr>
        <p:txBody>
          <a:bodyPr anchor="ctr" anchorCtr="0"/>
          <a:lstStyle>
            <a:lvl1pPr algn="ctr">
              <a:lnSpc>
                <a:spcPct val="70000"/>
              </a:lnSpc>
              <a:defRPr sz="4800"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FC139DF-555F-4884-A52D-5104D268AD44}" type="datetime1">
              <a:rPr lang="en-GB" smtClean="0"/>
              <a:t>30/06/2022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6370"/>
            <a:ext cx="2975206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942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B1B021A1-6BD4-49A7-92E2-FC3E77E7D7D7}" type="datetime1">
              <a:rPr lang="en-GB" smtClean="0"/>
              <a:t>30/06/2022</a:t>
            </a:fld>
            <a:endParaRPr lang="fi-FI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000" y="222690"/>
            <a:ext cx="11736000" cy="5942614"/>
          </a:xfrm>
          <a:prstGeom prst="rect">
            <a:avLst/>
          </a:prstGeom>
        </p:spPr>
      </p:pic>
      <p:grpSp>
        <p:nvGrpSpPr>
          <p:cNvPr id="12" name="Ryhmä 11"/>
          <p:cNvGrpSpPr/>
          <p:nvPr userDrawn="1"/>
        </p:nvGrpSpPr>
        <p:grpSpPr bwMode="white">
          <a:xfrm>
            <a:off x="292432" y="260248"/>
            <a:ext cx="2491200" cy="2334818"/>
            <a:chOff x="1311275" y="373063"/>
            <a:chExt cx="6524625" cy="6115050"/>
          </a:xfrm>
          <a:solidFill>
            <a:schemeClr val="bg1"/>
          </a:solidFill>
        </p:grpSpPr>
        <p:sp>
          <p:nvSpPr>
            <p:cNvPr id="13" name="Rectangle 5"/>
            <p:cNvSpPr>
              <a:spLocks noChangeArrowheads="1"/>
            </p:cNvSpPr>
            <p:nvPr userDrawn="1"/>
          </p:nvSpPr>
          <p:spPr bwMode="white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4" name="Rectangle 6"/>
            <p:cNvSpPr>
              <a:spLocks noChangeArrowheads="1"/>
            </p:cNvSpPr>
            <p:nvPr userDrawn="1"/>
          </p:nvSpPr>
          <p:spPr bwMode="white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5" name="Freeform 7"/>
            <p:cNvSpPr>
              <a:spLocks noEditPoints="1"/>
            </p:cNvSpPr>
            <p:nvPr userDrawn="1"/>
          </p:nvSpPr>
          <p:spPr bwMode="white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solidFill>
            <a:schemeClr val="tx1">
              <a:alpha val="50000"/>
            </a:schemeClr>
          </a:solidFill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TITLE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subTitle" idx="1" hasCustomPrompt="1"/>
          </p:nvPr>
        </p:nvSpPr>
        <p:spPr>
          <a:xfrm>
            <a:off x="964518" y="5220000"/>
            <a:ext cx="10363200" cy="720000"/>
          </a:xfrm>
        </p:spPr>
        <p:txBody>
          <a:bodyPr/>
          <a:lstStyle>
            <a:lvl1pPr algn="ctr">
              <a:lnSpc>
                <a:spcPct val="90000"/>
              </a:lnSpc>
              <a:spcAft>
                <a:spcPct val="0"/>
              </a:spcAft>
              <a:defRPr b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subtitle</a:t>
            </a:r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30835094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703512" y="716436"/>
            <a:ext cx="10153128" cy="122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 anchorCtr="0"/>
          <a:lstStyle>
            <a:lvl1pPr algn="ctr">
              <a:defRPr sz="4000"/>
            </a:lvl1pPr>
          </a:lstStyle>
          <a:p>
            <a:pPr lvl="0"/>
            <a:r>
              <a:rPr lang="fi-FI"/>
              <a:t>CLICK TO ADD TITLE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335360" y="2204865"/>
            <a:ext cx="115212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92075" indent="0" algn="ctr">
              <a:lnSpc>
                <a:spcPct val="80000"/>
              </a:lnSpc>
              <a:buClr>
                <a:schemeClr val="tx1"/>
              </a:buClr>
              <a:buFont typeface="Arial"/>
              <a:buNone/>
              <a:defRPr>
                <a:latin typeface="+mj-lt"/>
                <a:cs typeface="Gotham narrow bold"/>
              </a:defRPr>
            </a:lvl1pPr>
            <a:lvl2pPr marL="382588" indent="0" algn="ctr">
              <a:lnSpc>
                <a:spcPct val="80000"/>
              </a:lnSpc>
              <a:buFont typeface="Arial"/>
              <a:buNone/>
              <a:defRPr>
                <a:latin typeface="Gotham Narrow Book"/>
                <a:cs typeface="Gotham Narrow Book"/>
              </a:defRPr>
            </a:lvl2pPr>
            <a:lvl3pPr marL="7651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3pPr>
            <a:lvl4pPr marL="124142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4pPr>
            <a:lvl5pPr marL="1717675" indent="0" algn="ctr">
              <a:lnSpc>
                <a:spcPct val="80000"/>
              </a:lnSpc>
              <a:buNone/>
              <a:defRPr>
                <a:latin typeface="Gotham Narrow Book"/>
                <a:cs typeface="Gotham Narrow Book"/>
              </a:defRPr>
            </a:lvl5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7FDA8B-5024-41F9-96BA-DE834CBA048A}" type="datetime1">
              <a:rPr lang="en-GB" smtClean="0"/>
              <a:t>30/06/2022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4570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2997" y="2204865"/>
            <a:ext cx="1102951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21AAA-9468-410B-AE58-6AF913CDA27D}" type="datetime1">
              <a:rPr lang="en-GB" smtClean="0"/>
              <a:t>30/06/2022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544444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774000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 bwMode="auto">
          <a:xfrm>
            <a:off x="6480043" y="2204865"/>
            <a:ext cx="5280587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/>
          <a:lstStyle>
            <a:lvl1pPr marL="342900" indent="-250825">
              <a:lnSpc>
                <a:spcPct val="80000"/>
              </a:lnSpc>
              <a:buClr>
                <a:schemeClr val="tx1"/>
              </a:buClr>
              <a:buFont typeface="Arial"/>
              <a:buChar char="•"/>
              <a:defRPr>
                <a:latin typeface="+mn-lt"/>
                <a:cs typeface="Gotham Narrow Book"/>
              </a:defRPr>
            </a:lvl1pPr>
            <a:lvl2pPr marL="725488" indent="-342900">
              <a:lnSpc>
                <a:spcPct val="80000"/>
              </a:lnSpc>
              <a:buFont typeface="Arial"/>
              <a:buChar char="•"/>
              <a:defRPr>
                <a:latin typeface="+mn-lt"/>
                <a:cs typeface="Gotham Narrow Book"/>
              </a:defRPr>
            </a:lvl2pPr>
            <a:lvl3pPr>
              <a:lnSpc>
                <a:spcPct val="80000"/>
              </a:lnSpc>
              <a:defRPr>
                <a:latin typeface="+mn-lt"/>
                <a:cs typeface="Gotham Narrow Book"/>
              </a:defRPr>
            </a:lvl3pPr>
            <a:lvl4pPr>
              <a:lnSpc>
                <a:spcPct val="80000"/>
              </a:lnSpc>
              <a:defRPr>
                <a:latin typeface="+mn-lt"/>
                <a:cs typeface="Gotham Narrow Book"/>
              </a:defRPr>
            </a:lvl4pPr>
            <a:lvl5pPr>
              <a:lnSpc>
                <a:spcPct val="80000"/>
              </a:lnSpc>
              <a:defRPr>
                <a:latin typeface="+mn-lt"/>
                <a:cs typeface="Gotham Narrow Book"/>
              </a:defRPr>
            </a:lvl5pPr>
          </a:lstStyle>
          <a:p>
            <a:pPr lvl="0"/>
            <a:r>
              <a:rPr lang="fi-FI" noProof="0" err="1"/>
              <a:t>Click</a:t>
            </a:r>
            <a:r>
              <a:rPr lang="fi-FI" noProof="0"/>
              <a:t> to </a:t>
            </a:r>
            <a:r>
              <a:rPr lang="fi-FI" noProof="0" err="1"/>
              <a:t>add</a:t>
            </a:r>
            <a:r>
              <a:rPr lang="fi-FI" noProof="0"/>
              <a:t> </a:t>
            </a:r>
            <a:r>
              <a:rPr lang="fi-FI" noProof="0" err="1"/>
              <a:t>text</a:t>
            </a:r>
            <a:endParaRPr lang="fi-FI" noProof="0"/>
          </a:p>
          <a:p>
            <a:pPr lvl="1"/>
            <a:r>
              <a:rPr lang="fi-FI" noProof="0"/>
              <a:t>Second </a:t>
            </a:r>
            <a:r>
              <a:rPr lang="fi-FI" noProof="0" err="1"/>
              <a:t>level</a:t>
            </a:r>
            <a:endParaRPr lang="fi-FI" noProof="0"/>
          </a:p>
          <a:p>
            <a:pPr lvl="2"/>
            <a:r>
              <a:rPr lang="fi-FI" noProof="0"/>
              <a:t>Third </a:t>
            </a:r>
            <a:r>
              <a:rPr lang="fi-FI" noProof="0" err="1"/>
              <a:t>level</a:t>
            </a:r>
            <a:endParaRPr lang="fi-FI" noProof="0"/>
          </a:p>
          <a:p>
            <a:pPr lvl="3"/>
            <a:r>
              <a:rPr lang="fi-FI" noProof="0" err="1"/>
              <a:t>Fourth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fi-FI" noProof="0"/>
          </a:p>
          <a:p>
            <a:pPr lvl="4"/>
            <a:r>
              <a:rPr lang="fi-FI" noProof="0" err="1"/>
              <a:t>Fifth</a:t>
            </a:r>
            <a:r>
              <a:rPr lang="fi-FI" noProof="0"/>
              <a:t> </a:t>
            </a:r>
            <a:r>
              <a:rPr lang="fi-FI" noProof="0" err="1"/>
              <a:t>level</a:t>
            </a:r>
            <a:endParaRPr lang="en-US" noProof="0"/>
          </a:p>
        </p:txBody>
      </p:sp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86F0238F-2308-4A48-B2E1-00FCB2BFEC78}" type="datetime1">
              <a:rPr lang="en-GB" smtClean="0"/>
              <a:t>30/06/2022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51535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D785DCF2-BC03-4AAE-A835-57E4F208A97E}" type="datetime1">
              <a:rPr lang="en-GB" smtClean="0"/>
              <a:t>30/06/2022</a:t>
            </a:fld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i-FI"/>
              <a:t>Presentation Name / Firstname Lastname</a:t>
            </a:r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669315E-5A66-CF44-AE5D-C333B2F730C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grpSp>
        <p:nvGrpSpPr>
          <p:cNvPr id="16" name="Ryhmä 15"/>
          <p:cNvGrpSpPr/>
          <p:nvPr userDrawn="1"/>
        </p:nvGrpSpPr>
        <p:grpSpPr bwMode="black">
          <a:xfrm>
            <a:off x="334478" y="263539"/>
            <a:ext cx="1397690" cy="1309952"/>
            <a:chOff x="1311275" y="373063"/>
            <a:chExt cx="6524625" cy="6115050"/>
          </a:xfrm>
          <a:solidFill>
            <a:srgbClr val="FFFFFF"/>
          </a:solidFill>
        </p:grpSpPr>
        <p:sp>
          <p:nvSpPr>
            <p:cNvPr id="17" name="Rectangle 5"/>
            <p:cNvSpPr>
              <a:spLocks noChangeArrowheads="1"/>
            </p:cNvSpPr>
            <p:nvPr userDrawn="1"/>
          </p:nvSpPr>
          <p:spPr bwMode="black">
            <a:xfrm>
              <a:off x="4267200" y="5875338"/>
              <a:ext cx="609600" cy="612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8" name="Rectangle 6"/>
            <p:cNvSpPr>
              <a:spLocks noChangeArrowheads="1"/>
            </p:cNvSpPr>
            <p:nvPr userDrawn="1"/>
          </p:nvSpPr>
          <p:spPr bwMode="black">
            <a:xfrm>
              <a:off x="4267200" y="373063"/>
              <a:ext cx="609600" cy="609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black">
            <a:xfrm>
              <a:off x="1311275" y="1436688"/>
              <a:ext cx="6524625" cy="4152900"/>
            </a:xfrm>
            <a:custGeom>
              <a:avLst/>
              <a:gdLst>
                <a:gd name="T0" fmla="*/ 3947 w 4110"/>
                <a:gd name="T1" fmla="*/ 1670 h 2616"/>
                <a:gd name="T2" fmla="*/ 3459 w 4110"/>
                <a:gd name="T3" fmla="*/ 1403 h 2616"/>
                <a:gd name="T4" fmla="*/ 3294 w 4110"/>
                <a:gd name="T5" fmla="*/ 1199 h 2616"/>
                <a:gd name="T6" fmla="*/ 3062 w 4110"/>
                <a:gd name="T7" fmla="*/ 1048 h 2616"/>
                <a:gd name="T8" fmla="*/ 2897 w 4110"/>
                <a:gd name="T9" fmla="*/ 789 h 2616"/>
                <a:gd name="T10" fmla="*/ 2734 w 4110"/>
                <a:gd name="T11" fmla="*/ 314 h 2616"/>
                <a:gd name="T12" fmla="*/ 2417 w 4110"/>
                <a:gd name="T13" fmla="*/ 63 h 2616"/>
                <a:gd name="T14" fmla="*/ 2077 w 4110"/>
                <a:gd name="T15" fmla="*/ 19 h 2616"/>
                <a:gd name="T16" fmla="*/ 2204 w 4110"/>
                <a:gd name="T17" fmla="*/ 197 h 2616"/>
                <a:gd name="T18" fmla="*/ 2175 w 4110"/>
                <a:gd name="T19" fmla="*/ 357 h 2616"/>
                <a:gd name="T20" fmla="*/ 2041 w 4110"/>
                <a:gd name="T21" fmla="*/ 433 h 2616"/>
                <a:gd name="T22" fmla="*/ 1818 w 4110"/>
                <a:gd name="T23" fmla="*/ 362 h 2616"/>
                <a:gd name="T24" fmla="*/ 1518 w 4110"/>
                <a:gd name="T25" fmla="*/ 159 h 2616"/>
                <a:gd name="T26" fmla="*/ 1213 w 4110"/>
                <a:gd name="T27" fmla="*/ 130 h 2616"/>
                <a:gd name="T28" fmla="*/ 1198 w 4110"/>
                <a:gd name="T29" fmla="*/ 209 h 2616"/>
                <a:gd name="T30" fmla="*/ 1401 w 4110"/>
                <a:gd name="T31" fmla="*/ 481 h 2616"/>
                <a:gd name="T32" fmla="*/ 1555 w 4110"/>
                <a:gd name="T33" fmla="*/ 708 h 2616"/>
                <a:gd name="T34" fmla="*/ 1672 w 4110"/>
                <a:gd name="T35" fmla="*/ 796 h 2616"/>
                <a:gd name="T36" fmla="*/ 1405 w 4110"/>
                <a:gd name="T37" fmla="*/ 787 h 2616"/>
                <a:gd name="T38" fmla="*/ 1102 w 4110"/>
                <a:gd name="T39" fmla="*/ 558 h 2616"/>
                <a:gd name="T40" fmla="*/ 821 w 4110"/>
                <a:gd name="T41" fmla="*/ 395 h 2616"/>
                <a:gd name="T42" fmla="*/ 531 w 4110"/>
                <a:gd name="T43" fmla="*/ 426 h 2616"/>
                <a:gd name="T44" fmla="*/ 748 w 4110"/>
                <a:gd name="T45" fmla="*/ 537 h 2616"/>
                <a:gd name="T46" fmla="*/ 762 w 4110"/>
                <a:gd name="T47" fmla="*/ 704 h 2616"/>
                <a:gd name="T48" fmla="*/ 608 w 4110"/>
                <a:gd name="T49" fmla="*/ 689 h 2616"/>
                <a:gd name="T50" fmla="*/ 387 w 4110"/>
                <a:gd name="T51" fmla="*/ 529 h 2616"/>
                <a:gd name="T52" fmla="*/ 103 w 4110"/>
                <a:gd name="T53" fmla="*/ 499 h 2616"/>
                <a:gd name="T54" fmla="*/ 157 w 4110"/>
                <a:gd name="T55" fmla="*/ 597 h 2616"/>
                <a:gd name="T56" fmla="*/ 397 w 4110"/>
                <a:gd name="T57" fmla="*/ 913 h 2616"/>
                <a:gd name="T58" fmla="*/ 578 w 4110"/>
                <a:gd name="T59" fmla="*/ 1190 h 2616"/>
                <a:gd name="T60" fmla="*/ 954 w 4110"/>
                <a:gd name="T61" fmla="*/ 1253 h 2616"/>
                <a:gd name="T62" fmla="*/ 1184 w 4110"/>
                <a:gd name="T63" fmla="*/ 1316 h 2616"/>
                <a:gd name="T64" fmla="*/ 1250 w 4110"/>
                <a:gd name="T65" fmla="*/ 1526 h 2616"/>
                <a:gd name="T66" fmla="*/ 1365 w 4110"/>
                <a:gd name="T67" fmla="*/ 1691 h 2616"/>
                <a:gd name="T68" fmla="*/ 1601 w 4110"/>
                <a:gd name="T69" fmla="*/ 1766 h 2616"/>
                <a:gd name="T70" fmla="*/ 1384 w 4110"/>
                <a:gd name="T71" fmla="*/ 1823 h 2616"/>
                <a:gd name="T72" fmla="*/ 965 w 4110"/>
                <a:gd name="T73" fmla="*/ 1706 h 2616"/>
                <a:gd name="T74" fmla="*/ 971 w 4110"/>
                <a:gd name="T75" fmla="*/ 1890 h 2616"/>
                <a:gd name="T76" fmla="*/ 1173 w 4110"/>
                <a:gd name="T77" fmla="*/ 2136 h 2616"/>
                <a:gd name="T78" fmla="*/ 1534 w 4110"/>
                <a:gd name="T79" fmla="*/ 2226 h 2616"/>
                <a:gd name="T80" fmla="*/ 1883 w 4110"/>
                <a:gd name="T81" fmla="*/ 2182 h 2616"/>
                <a:gd name="T82" fmla="*/ 1985 w 4110"/>
                <a:gd name="T83" fmla="*/ 2299 h 2616"/>
                <a:gd name="T84" fmla="*/ 2154 w 4110"/>
                <a:gd name="T85" fmla="*/ 2418 h 2616"/>
                <a:gd name="T86" fmla="*/ 2476 w 4110"/>
                <a:gd name="T87" fmla="*/ 2413 h 2616"/>
                <a:gd name="T88" fmla="*/ 2797 w 4110"/>
                <a:gd name="T89" fmla="*/ 2585 h 2616"/>
                <a:gd name="T90" fmla="*/ 2803 w 4110"/>
                <a:gd name="T91" fmla="*/ 2395 h 2616"/>
                <a:gd name="T92" fmla="*/ 2594 w 4110"/>
                <a:gd name="T93" fmla="*/ 2119 h 2616"/>
                <a:gd name="T94" fmla="*/ 2403 w 4110"/>
                <a:gd name="T95" fmla="*/ 1960 h 2616"/>
                <a:gd name="T96" fmla="*/ 2426 w 4110"/>
                <a:gd name="T97" fmla="*/ 1890 h 2616"/>
                <a:gd name="T98" fmla="*/ 2663 w 4110"/>
                <a:gd name="T99" fmla="*/ 1996 h 2616"/>
                <a:gd name="T100" fmla="*/ 3012 w 4110"/>
                <a:gd name="T101" fmla="*/ 2088 h 2616"/>
                <a:gd name="T102" fmla="*/ 3156 w 4110"/>
                <a:gd name="T103" fmla="*/ 2125 h 2616"/>
                <a:gd name="T104" fmla="*/ 3035 w 4110"/>
                <a:gd name="T105" fmla="*/ 1900 h 2616"/>
                <a:gd name="T106" fmla="*/ 2837 w 4110"/>
                <a:gd name="T107" fmla="*/ 1698 h 2616"/>
                <a:gd name="T108" fmla="*/ 3185 w 4110"/>
                <a:gd name="T109" fmla="*/ 1746 h 2616"/>
                <a:gd name="T110" fmla="*/ 3440 w 4110"/>
                <a:gd name="T111" fmla="*/ 1741 h 2616"/>
                <a:gd name="T112" fmla="*/ 3596 w 4110"/>
                <a:gd name="T113" fmla="*/ 1842 h 2616"/>
                <a:gd name="T114" fmla="*/ 3951 w 4110"/>
                <a:gd name="T115" fmla="*/ 1816 h 2616"/>
                <a:gd name="T116" fmla="*/ 2246 w 4110"/>
                <a:gd name="T117" fmla="*/ 1449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10" h="2616">
                  <a:moveTo>
                    <a:pt x="4110" y="1887"/>
                  </a:moveTo>
                  <a:lnTo>
                    <a:pt x="4095" y="1858"/>
                  </a:lnTo>
                  <a:lnTo>
                    <a:pt x="4080" y="1829"/>
                  </a:lnTo>
                  <a:lnTo>
                    <a:pt x="4062" y="1802"/>
                  </a:lnTo>
                  <a:lnTo>
                    <a:pt x="4045" y="1777"/>
                  </a:lnTo>
                  <a:lnTo>
                    <a:pt x="4028" y="1754"/>
                  </a:lnTo>
                  <a:lnTo>
                    <a:pt x="4009" y="1731"/>
                  </a:lnTo>
                  <a:lnTo>
                    <a:pt x="3989" y="1710"/>
                  </a:lnTo>
                  <a:lnTo>
                    <a:pt x="3968" y="1689"/>
                  </a:lnTo>
                  <a:lnTo>
                    <a:pt x="3947" y="1670"/>
                  </a:lnTo>
                  <a:lnTo>
                    <a:pt x="3926" y="1652"/>
                  </a:lnTo>
                  <a:lnTo>
                    <a:pt x="3903" y="1635"/>
                  </a:lnTo>
                  <a:lnTo>
                    <a:pt x="3882" y="1618"/>
                  </a:lnTo>
                  <a:lnTo>
                    <a:pt x="3834" y="1589"/>
                  </a:lnTo>
                  <a:lnTo>
                    <a:pt x="3788" y="1560"/>
                  </a:lnTo>
                  <a:lnTo>
                    <a:pt x="3690" y="1512"/>
                  </a:lnTo>
                  <a:lnTo>
                    <a:pt x="3594" y="1468"/>
                  </a:lnTo>
                  <a:lnTo>
                    <a:pt x="3548" y="1447"/>
                  </a:lnTo>
                  <a:lnTo>
                    <a:pt x="3504" y="1426"/>
                  </a:lnTo>
                  <a:lnTo>
                    <a:pt x="3459" y="1403"/>
                  </a:lnTo>
                  <a:lnTo>
                    <a:pt x="3419" y="1378"/>
                  </a:lnTo>
                  <a:lnTo>
                    <a:pt x="3402" y="1364"/>
                  </a:lnTo>
                  <a:lnTo>
                    <a:pt x="3385" y="1351"/>
                  </a:lnTo>
                  <a:lnTo>
                    <a:pt x="3369" y="1336"/>
                  </a:lnTo>
                  <a:lnTo>
                    <a:pt x="3356" y="1318"/>
                  </a:lnTo>
                  <a:lnTo>
                    <a:pt x="3342" y="1299"/>
                  </a:lnTo>
                  <a:lnTo>
                    <a:pt x="3331" y="1282"/>
                  </a:lnTo>
                  <a:lnTo>
                    <a:pt x="3319" y="1263"/>
                  </a:lnTo>
                  <a:lnTo>
                    <a:pt x="3310" y="1242"/>
                  </a:lnTo>
                  <a:lnTo>
                    <a:pt x="3294" y="1199"/>
                  </a:lnTo>
                  <a:lnTo>
                    <a:pt x="3281" y="1157"/>
                  </a:lnTo>
                  <a:lnTo>
                    <a:pt x="3271" y="1115"/>
                  </a:lnTo>
                  <a:lnTo>
                    <a:pt x="3264" y="1073"/>
                  </a:lnTo>
                  <a:lnTo>
                    <a:pt x="3223" y="1076"/>
                  </a:lnTo>
                  <a:lnTo>
                    <a:pt x="3179" y="1076"/>
                  </a:lnTo>
                  <a:lnTo>
                    <a:pt x="3156" y="1075"/>
                  </a:lnTo>
                  <a:lnTo>
                    <a:pt x="3133" y="1071"/>
                  </a:lnTo>
                  <a:lnTo>
                    <a:pt x="3110" y="1065"/>
                  </a:lnTo>
                  <a:lnTo>
                    <a:pt x="3087" y="1057"/>
                  </a:lnTo>
                  <a:lnTo>
                    <a:pt x="3062" y="1048"/>
                  </a:lnTo>
                  <a:lnTo>
                    <a:pt x="3039" y="1034"/>
                  </a:lnTo>
                  <a:lnTo>
                    <a:pt x="3018" y="1019"/>
                  </a:lnTo>
                  <a:lnTo>
                    <a:pt x="2997" y="1000"/>
                  </a:lnTo>
                  <a:lnTo>
                    <a:pt x="2976" y="979"/>
                  </a:lnTo>
                  <a:lnTo>
                    <a:pt x="2956" y="952"/>
                  </a:lnTo>
                  <a:lnTo>
                    <a:pt x="2939" y="921"/>
                  </a:lnTo>
                  <a:lnTo>
                    <a:pt x="2924" y="886"/>
                  </a:lnTo>
                  <a:lnTo>
                    <a:pt x="2912" y="856"/>
                  </a:lnTo>
                  <a:lnTo>
                    <a:pt x="2905" y="823"/>
                  </a:lnTo>
                  <a:lnTo>
                    <a:pt x="2897" y="789"/>
                  </a:lnTo>
                  <a:lnTo>
                    <a:pt x="2889" y="752"/>
                  </a:lnTo>
                  <a:lnTo>
                    <a:pt x="2874" y="675"/>
                  </a:lnTo>
                  <a:lnTo>
                    <a:pt x="2857" y="593"/>
                  </a:lnTo>
                  <a:lnTo>
                    <a:pt x="2845" y="550"/>
                  </a:lnTo>
                  <a:lnTo>
                    <a:pt x="2834" y="508"/>
                  </a:lnTo>
                  <a:lnTo>
                    <a:pt x="2816" y="464"/>
                  </a:lnTo>
                  <a:lnTo>
                    <a:pt x="2797" y="422"/>
                  </a:lnTo>
                  <a:lnTo>
                    <a:pt x="2776" y="378"/>
                  </a:lnTo>
                  <a:lnTo>
                    <a:pt x="2749" y="335"/>
                  </a:lnTo>
                  <a:lnTo>
                    <a:pt x="2734" y="314"/>
                  </a:lnTo>
                  <a:lnTo>
                    <a:pt x="2718" y="293"/>
                  </a:lnTo>
                  <a:lnTo>
                    <a:pt x="2701" y="272"/>
                  </a:lnTo>
                  <a:lnTo>
                    <a:pt x="2682" y="251"/>
                  </a:lnTo>
                  <a:lnTo>
                    <a:pt x="2647" y="216"/>
                  </a:lnTo>
                  <a:lnTo>
                    <a:pt x="2611" y="184"/>
                  </a:lnTo>
                  <a:lnTo>
                    <a:pt x="2572" y="153"/>
                  </a:lnTo>
                  <a:lnTo>
                    <a:pt x="2534" y="126"/>
                  </a:lnTo>
                  <a:lnTo>
                    <a:pt x="2496" y="101"/>
                  </a:lnTo>
                  <a:lnTo>
                    <a:pt x="2457" y="80"/>
                  </a:lnTo>
                  <a:lnTo>
                    <a:pt x="2417" y="63"/>
                  </a:lnTo>
                  <a:lnTo>
                    <a:pt x="2377" y="46"/>
                  </a:lnTo>
                  <a:lnTo>
                    <a:pt x="2336" y="32"/>
                  </a:lnTo>
                  <a:lnTo>
                    <a:pt x="2296" y="21"/>
                  </a:lnTo>
                  <a:lnTo>
                    <a:pt x="2256" y="13"/>
                  </a:lnTo>
                  <a:lnTo>
                    <a:pt x="2215" y="5"/>
                  </a:lnTo>
                  <a:lnTo>
                    <a:pt x="2175" y="1"/>
                  </a:lnTo>
                  <a:lnTo>
                    <a:pt x="2135" y="0"/>
                  </a:lnTo>
                  <a:lnTo>
                    <a:pt x="2094" y="0"/>
                  </a:lnTo>
                  <a:lnTo>
                    <a:pt x="2054" y="1"/>
                  </a:lnTo>
                  <a:lnTo>
                    <a:pt x="2077" y="19"/>
                  </a:lnTo>
                  <a:lnTo>
                    <a:pt x="2098" y="34"/>
                  </a:lnTo>
                  <a:lnTo>
                    <a:pt x="2117" y="51"/>
                  </a:lnTo>
                  <a:lnTo>
                    <a:pt x="2135" y="71"/>
                  </a:lnTo>
                  <a:lnTo>
                    <a:pt x="2150" y="88"/>
                  </a:lnTo>
                  <a:lnTo>
                    <a:pt x="2163" y="105"/>
                  </a:lnTo>
                  <a:lnTo>
                    <a:pt x="2175" y="124"/>
                  </a:lnTo>
                  <a:lnTo>
                    <a:pt x="2185" y="142"/>
                  </a:lnTo>
                  <a:lnTo>
                    <a:pt x="2192" y="161"/>
                  </a:lnTo>
                  <a:lnTo>
                    <a:pt x="2200" y="178"/>
                  </a:lnTo>
                  <a:lnTo>
                    <a:pt x="2204" y="197"/>
                  </a:lnTo>
                  <a:lnTo>
                    <a:pt x="2208" y="215"/>
                  </a:lnTo>
                  <a:lnTo>
                    <a:pt x="2210" y="232"/>
                  </a:lnTo>
                  <a:lnTo>
                    <a:pt x="2210" y="249"/>
                  </a:lnTo>
                  <a:lnTo>
                    <a:pt x="2208" y="266"/>
                  </a:lnTo>
                  <a:lnTo>
                    <a:pt x="2206" y="284"/>
                  </a:lnTo>
                  <a:lnTo>
                    <a:pt x="2202" y="299"/>
                  </a:lnTo>
                  <a:lnTo>
                    <a:pt x="2198" y="314"/>
                  </a:lnTo>
                  <a:lnTo>
                    <a:pt x="2190" y="330"/>
                  </a:lnTo>
                  <a:lnTo>
                    <a:pt x="2183" y="343"/>
                  </a:lnTo>
                  <a:lnTo>
                    <a:pt x="2175" y="357"/>
                  </a:lnTo>
                  <a:lnTo>
                    <a:pt x="2165" y="370"/>
                  </a:lnTo>
                  <a:lnTo>
                    <a:pt x="2156" y="382"/>
                  </a:lnTo>
                  <a:lnTo>
                    <a:pt x="2144" y="391"/>
                  </a:lnTo>
                  <a:lnTo>
                    <a:pt x="2131" y="401"/>
                  </a:lnTo>
                  <a:lnTo>
                    <a:pt x="2117" y="410"/>
                  </a:lnTo>
                  <a:lnTo>
                    <a:pt x="2104" y="418"/>
                  </a:lnTo>
                  <a:lnTo>
                    <a:pt x="2089" y="424"/>
                  </a:lnTo>
                  <a:lnTo>
                    <a:pt x="2073" y="428"/>
                  </a:lnTo>
                  <a:lnTo>
                    <a:pt x="2058" y="431"/>
                  </a:lnTo>
                  <a:lnTo>
                    <a:pt x="2041" y="433"/>
                  </a:lnTo>
                  <a:lnTo>
                    <a:pt x="2023" y="435"/>
                  </a:lnTo>
                  <a:lnTo>
                    <a:pt x="1998" y="433"/>
                  </a:lnTo>
                  <a:lnTo>
                    <a:pt x="1975" y="431"/>
                  </a:lnTo>
                  <a:lnTo>
                    <a:pt x="1954" y="428"/>
                  </a:lnTo>
                  <a:lnTo>
                    <a:pt x="1933" y="422"/>
                  </a:lnTo>
                  <a:lnTo>
                    <a:pt x="1912" y="414"/>
                  </a:lnTo>
                  <a:lnTo>
                    <a:pt x="1893" y="407"/>
                  </a:lnTo>
                  <a:lnTo>
                    <a:pt x="1874" y="397"/>
                  </a:lnTo>
                  <a:lnTo>
                    <a:pt x="1854" y="385"/>
                  </a:lnTo>
                  <a:lnTo>
                    <a:pt x="1818" y="362"/>
                  </a:lnTo>
                  <a:lnTo>
                    <a:pt x="1781" y="335"/>
                  </a:lnTo>
                  <a:lnTo>
                    <a:pt x="1747" y="307"/>
                  </a:lnTo>
                  <a:lnTo>
                    <a:pt x="1710" y="278"/>
                  </a:lnTo>
                  <a:lnTo>
                    <a:pt x="1672" y="247"/>
                  </a:lnTo>
                  <a:lnTo>
                    <a:pt x="1632" y="220"/>
                  </a:lnTo>
                  <a:lnTo>
                    <a:pt x="1610" y="207"/>
                  </a:lnTo>
                  <a:lnTo>
                    <a:pt x="1589" y="193"/>
                  </a:lnTo>
                  <a:lnTo>
                    <a:pt x="1566" y="180"/>
                  </a:lnTo>
                  <a:lnTo>
                    <a:pt x="1543" y="168"/>
                  </a:lnTo>
                  <a:lnTo>
                    <a:pt x="1518" y="159"/>
                  </a:lnTo>
                  <a:lnTo>
                    <a:pt x="1491" y="149"/>
                  </a:lnTo>
                  <a:lnTo>
                    <a:pt x="1465" y="142"/>
                  </a:lnTo>
                  <a:lnTo>
                    <a:pt x="1436" y="134"/>
                  </a:lnTo>
                  <a:lnTo>
                    <a:pt x="1405" y="128"/>
                  </a:lnTo>
                  <a:lnTo>
                    <a:pt x="1374" y="124"/>
                  </a:lnTo>
                  <a:lnTo>
                    <a:pt x="1342" y="120"/>
                  </a:lnTo>
                  <a:lnTo>
                    <a:pt x="1305" y="120"/>
                  </a:lnTo>
                  <a:lnTo>
                    <a:pt x="1273" y="120"/>
                  </a:lnTo>
                  <a:lnTo>
                    <a:pt x="1242" y="124"/>
                  </a:lnTo>
                  <a:lnTo>
                    <a:pt x="1213" y="130"/>
                  </a:lnTo>
                  <a:lnTo>
                    <a:pt x="1184" y="138"/>
                  </a:lnTo>
                  <a:lnTo>
                    <a:pt x="1159" y="147"/>
                  </a:lnTo>
                  <a:lnTo>
                    <a:pt x="1134" y="157"/>
                  </a:lnTo>
                  <a:lnTo>
                    <a:pt x="1113" y="168"/>
                  </a:lnTo>
                  <a:lnTo>
                    <a:pt x="1092" y="180"/>
                  </a:lnTo>
                  <a:lnTo>
                    <a:pt x="1113" y="182"/>
                  </a:lnTo>
                  <a:lnTo>
                    <a:pt x="1130" y="186"/>
                  </a:lnTo>
                  <a:lnTo>
                    <a:pt x="1150" y="192"/>
                  </a:lnTo>
                  <a:lnTo>
                    <a:pt x="1167" y="195"/>
                  </a:lnTo>
                  <a:lnTo>
                    <a:pt x="1198" y="209"/>
                  </a:lnTo>
                  <a:lnTo>
                    <a:pt x="1226" y="224"/>
                  </a:lnTo>
                  <a:lnTo>
                    <a:pt x="1251" y="243"/>
                  </a:lnTo>
                  <a:lnTo>
                    <a:pt x="1274" y="264"/>
                  </a:lnTo>
                  <a:lnTo>
                    <a:pt x="1296" y="286"/>
                  </a:lnTo>
                  <a:lnTo>
                    <a:pt x="1315" y="311"/>
                  </a:lnTo>
                  <a:lnTo>
                    <a:pt x="1332" y="337"/>
                  </a:lnTo>
                  <a:lnTo>
                    <a:pt x="1347" y="364"/>
                  </a:lnTo>
                  <a:lnTo>
                    <a:pt x="1363" y="391"/>
                  </a:lnTo>
                  <a:lnTo>
                    <a:pt x="1376" y="422"/>
                  </a:lnTo>
                  <a:lnTo>
                    <a:pt x="1401" y="481"/>
                  </a:lnTo>
                  <a:lnTo>
                    <a:pt x="1426" y="541"/>
                  </a:lnTo>
                  <a:lnTo>
                    <a:pt x="1436" y="564"/>
                  </a:lnTo>
                  <a:lnTo>
                    <a:pt x="1447" y="585"/>
                  </a:lnTo>
                  <a:lnTo>
                    <a:pt x="1461" y="606"/>
                  </a:lnTo>
                  <a:lnTo>
                    <a:pt x="1474" y="625"/>
                  </a:lnTo>
                  <a:lnTo>
                    <a:pt x="1488" y="645"/>
                  </a:lnTo>
                  <a:lnTo>
                    <a:pt x="1503" y="662"/>
                  </a:lnTo>
                  <a:lnTo>
                    <a:pt x="1520" y="677"/>
                  </a:lnTo>
                  <a:lnTo>
                    <a:pt x="1538" y="693"/>
                  </a:lnTo>
                  <a:lnTo>
                    <a:pt x="1555" y="708"/>
                  </a:lnTo>
                  <a:lnTo>
                    <a:pt x="1576" y="721"/>
                  </a:lnTo>
                  <a:lnTo>
                    <a:pt x="1595" y="733"/>
                  </a:lnTo>
                  <a:lnTo>
                    <a:pt x="1616" y="744"/>
                  </a:lnTo>
                  <a:lnTo>
                    <a:pt x="1639" y="754"/>
                  </a:lnTo>
                  <a:lnTo>
                    <a:pt x="1662" y="764"/>
                  </a:lnTo>
                  <a:lnTo>
                    <a:pt x="1687" y="771"/>
                  </a:lnTo>
                  <a:lnTo>
                    <a:pt x="1714" y="779"/>
                  </a:lnTo>
                  <a:lnTo>
                    <a:pt x="1703" y="785"/>
                  </a:lnTo>
                  <a:lnTo>
                    <a:pt x="1687" y="790"/>
                  </a:lnTo>
                  <a:lnTo>
                    <a:pt x="1672" y="796"/>
                  </a:lnTo>
                  <a:lnTo>
                    <a:pt x="1651" y="802"/>
                  </a:lnTo>
                  <a:lnTo>
                    <a:pt x="1630" y="806"/>
                  </a:lnTo>
                  <a:lnTo>
                    <a:pt x="1605" y="810"/>
                  </a:lnTo>
                  <a:lnTo>
                    <a:pt x="1578" y="812"/>
                  </a:lnTo>
                  <a:lnTo>
                    <a:pt x="1551" y="812"/>
                  </a:lnTo>
                  <a:lnTo>
                    <a:pt x="1518" y="812"/>
                  </a:lnTo>
                  <a:lnTo>
                    <a:pt x="1490" y="808"/>
                  </a:lnTo>
                  <a:lnTo>
                    <a:pt x="1461" y="802"/>
                  </a:lnTo>
                  <a:lnTo>
                    <a:pt x="1432" y="796"/>
                  </a:lnTo>
                  <a:lnTo>
                    <a:pt x="1405" y="787"/>
                  </a:lnTo>
                  <a:lnTo>
                    <a:pt x="1378" y="777"/>
                  </a:lnTo>
                  <a:lnTo>
                    <a:pt x="1353" y="765"/>
                  </a:lnTo>
                  <a:lnTo>
                    <a:pt x="1328" y="752"/>
                  </a:lnTo>
                  <a:lnTo>
                    <a:pt x="1303" y="737"/>
                  </a:lnTo>
                  <a:lnTo>
                    <a:pt x="1280" y="721"/>
                  </a:lnTo>
                  <a:lnTo>
                    <a:pt x="1257" y="702"/>
                  </a:lnTo>
                  <a:lnTo>
                    <a:pt x="1234" y="685"/>
                  </a:lnTo>
                  <a:lnTo>
                    <a:pt x="1188" y="643"/>
                  </a:lnTo>
                  <a:lnTo>
                    <a:pt x="1142" y="598"/>
                  </a:lnTo>
                  <a:lnTo>
                    <a:pt x="1102" y="558"/>
                  </a:lnTo>
                  <a:lnTo>
                    <a:pt x="1059" y="518"/>
                  </a:lnTo>
                  <a:lnTo>
                    <a:pt x="1036" y="501"/>
                  </a:lnTo>
                  <a:lnTo>
                    <a:pt x="1013" y="483"/>
                  </a:lnTo>
                  <a:lnTo>
                    <a:pt x="990" y="466"/>
                  </a:lnTo>
                  <a:lnTo>
                    <a:pt x="965" y="451"/>
                  </a:lnTo>
                  <a:lnTo>
                    <a:pt x="938" y="435"/>
                  </a:lnTo>
                  <a:lnTo>
                    <a:pt x="912" y="424"/>
                  </a:lnTo>
                  <a:lnTo>
                    <a:pt x="883" y="412"/>
                  </a:lnTo>
                  <a:lnTo>
                    <a:pt x="854" y="403"/>
                  </a:lnTo>
                  <a:lnTo>
                    <a:pt x="821" y="395"/>
                  </a:lnTo>
                  <a:lnTo>
                    <a:pt x="789" y="389"/>
                  </a:lnTo>
                  <a:lnTo>
                    <a:pt x="754" y="385"/>
                  </a:lnTo>
                  <a:lnTo>
                    <a:pt x="718" y="385"/>
                  </a:lnTo>
                  <a:lnTo>
                    <a:pt x="683" y="385"/>
                  </a:lnTo>
                  <a:lnTo>
                    <a:pt x="649" y="389"/>
                  </a:lnTo>
                  <a:lnTo>
                    <a:pt x="620" y="395"/>
                  </a:lnTo>
                  <a:lnTo>
                    <a:pt x="591" y="403"/>
                  </a:lnTo>
                  <a:lnTo>
                    <a:pt x="568" y="410"/>
                  </a:lnTo>
                  <a:lnTo>
                    <a:pt x="547" y="418"/>
                  </a:lnTo>
                  <a:lnTo>
                    <a:pt x="531" y="426"/>
                  </a:lnTo>
                  <a:lnTo>
                    <a:pt x="520" y="433"/>
                  </a:lnTo>
                  <a:lnTo>
                    <a:pt x="562" y="441"/>
                  </a:lnTo>
                  <a:lnTo>
                    <a:pt x="608" y="455"/>
                  </a:lnTo>
                  <a:lnTo>
                    <a:pt x="631" y="464"/>
                  </a:lnTo>
                  <a:lnTo>
                    <a:pt x="652" y="474"/>
                  </a:lnTo>
                  <a:lnTo>
                    <a:pt x="675" y="483"/>
                  </a:lnTo>
                  <a:lnTo>
                    <a:pt x="695" y="495"/>
                  </a:lnTo>
                  <a:lnTo>
                    <a:pt x="716" y="508"/>
                  </a:lnTo>
                  <a:lnTo>
                    <a:pt x="733" y="522"/>
                  </a:lnTo>
                  <a:lnTo>
                    <a:pt x="748" y="537"/>
                  </a:lnTo>
                  <a:lnTo>
                    <a:pt x="764" y="554"/>
                  </a:lnTo>
                  <a:lnTo>
                    <a:pt x="773" y="572"/>
                  </a:lnTo>
                  <a:lnTo>
                    <a:pt x="783" y="591"/>
                  </a:lnTo>
                  <a:lnTo>
                    <a:pt x="789" y="610"/>
                  </a:lnTo>
                  <a:lnTo>
                    <a:pt x="791" y="631"/>
                  </a:lnTo>
                  <a:lnTo>
                    <a:pt x="789" y="648"/>
                  </a:lnTo>
                  <a:lnTo>
                    <a:pt x="785" y="666"/>
                  </a:lnTo>
                  <a:lnTo>
                    <a:pt x="779" y="679"/>
                  </a:lnTo>
                  <a:lnTo>
                    <a:pt x="771" y="693"/>
                  </a:lnTo>
                  <a:lnTo>
                    <a:pt x="762" y="704"/>
                  </a:lnTo>
                  <a:lnTo>
                    <a:pt x="750" y="714"/>
                  </a:lnTo>
                  <a:lnTo>
                    <a:pt x="739" y="719"/>
                  </a:lnTo>
                  <a:lnTo>
                    <a:pt x="723" y="725"/>
                  </a:lnTo>
                  <a:lnTo>
                    <a:pt x="710" y="727"/>
                  </a:lnTo>
                  <a:lnTo>
                    <a:pt x="693" y="727"/>
                  </a:lnTo>
                  <a:lnTo>
                    <a:pt x="677" y="725"/>
                  </a:lnTo>
                  <a:lnTo>
                    <a:pt x="660" y="721"/>
                  </a:lnTo>
                  <a:lnTo>
                    <a:pt x="643" y="714"/>
                  </a:lnTo>
                  <a:lnTo>
                    <a:pt x="626" y="702"/>
                  </a:lnTo>
                  <a:lnTo>
                    <a:pt x="608" y="689"/>
                  </a:lnTo>
                  <a:lnTo>
                    <a:pt x="591" y="673"/>
                  </a:lnTo>
                  <a:lnTo>
                    <a:pt x="572" y="654"/>
                  </a:lnTo>
                  <a:lnTo>
                    <a:pt x="553" y="635"/>
                  </a:lnTo>
                  <a:lnTo>
                    <a:pt x="531" y="618"/>
                  </a:lnTo>
                  <a:lnTo>
                    <a:pt x="508" y="600"/>
                  </a:lnTo>
                  <a:lnTo>
                    <a:pt x="485" y="583"/>
                  </a:lnTo>
                  <a:lnTo>
                    <a:pt x="462" y="568"/>
                  </a:lnTo>
                  <a:lnTo>
                    <a:pt x="439" y="554"/>
                  </a:lnTo>
                  <a:lnTo>
                    <a:pt x="414" y="541"/>
                  </a:lnTo>
                  <a:lnTo>
                    <a:pt x="387" y="529"/>
                  </a:lnTo>
                  <a:lnTo>
                    <a:pt x="361" y="520"/>
                  </a:lnTo>
                  <a:lnTo>
                    <a:pt x="334" y="510"/>
                  </a:lnTo>
                  <a:lnTo>
                    <a:pt x="307" y="503"/>
                  </a:lnTo>
                  <a:lnTo>
                    <a:pt x="278" y="497"/>
                  </a:lnTo>
                  <a:lnTo>
                    <a:pt x="249" y="491"/>
                  </a:lnTo>
                  <a:lnTo>
                    <a:pt x="220" y="489"/>
                  </a:lnTo>
                  <a:lnTo>
                    <a:pt x="192" y="489"/>
                  </a:lnTo>
                  <a:lnTo>
                    <a:pt x="161" y="489"/>
                  </a:lnTo>
                  <a:lnTo>
                    <a:pt x="132" y="493"/>
                  </a:lnTo>
                  <a:lnTo>
                    <a:pt x="103" y="499"/>
                  </a:lnTo>
                  <a:lnTo>
                    <a:pt x="78" y="504"/>
                  </a:lnTo>
                  <a:lnTo>
                    <a:pt x="53" y="514"/>
                  </a:lnTo>
                  <a:lnTo>
                    <a:pt x="32" y="524"/>
                  </a:lnTo>
                  <a:lnTo>
                    <a:pt x="13" y="535"/>
                  </a:lnTo>
                  <a:lnTo>
                    <a:pt x="0" y="547"/>
                  </a:lnTo>
                  <a:lnTo>
                    <a:pt x="34" y="550"/>
                  </a:lnTo>
                  <a:lnTo>
                    <a:pt x="67" y="558"/>
                  </a:lnTo>
                  <a:lnTo>
                    <a:pt x="98" y="570"/>
                  </a:lnTo>
                  <a:lnTo>
                    <a:pt x="128" y="581"/>
                  </a:lnTo>
                  <a:lnTo>
                    <a:pt x="157" y="597"/>
                  </a:lnTo>
                  <a:lnTo>
                    <a:pt x="184" y="616"/>
                  </a:lnTo>
                  <a:lnTo>
                    <a:pt x="211" y="637"/>
                  </a:lnTo>
                  <a:lnTo>
                    <a:pt x="236" y="660"/>
                  </a:lnTo>
                  <a:lnTo>
                    <a:pt x="261" y="687"/>
                  </a:lnTo>
                  <a:lnTo>
                    <a:pt x="284" y="718"/>
                  </a:lnTo>
                  <a:lnTo>
                    <a:pt x="307" y="750"/>
                  </a:lnTo>
                  <a:lnTo>
                    <a:pt x="330" y="785"/>
                  </a:lnTo>
                  <a:lnTo>
                    <a:pt x="353" y="825"/>
                  </a:lnTo>
                  <a:lnTo>
                    <a:pt x="374" y="867"/>
                  </a:lnTo>
                  <a:lnTo>
                    <a:pt x="397" y="913"/>
                  </a:lnTo>
                  <a:lnTo>
                    <a:pt x="418" y="961"/>
                  </a:lnTo>
                  <a:lnTo>
                    <a:pt x="432" y="990"/>
                  </a:lnTo>
                  <a:lnTo>
                    <a:pt x="445" y="1019"/>
                  </a:lnTo>
                  <a:lnTo>
                    <a:pt x="460" y="1046"/>
                  </a:lnTo>
                  <a:lnTo>
                    <a:pt x="476" y="1073"/>
                  </a:lnTo>
                  <a:lnTo>
                    <a:pt x="493" y="1100"/>
                  </a:lnTo>
                  <a:lnTo>
                    <a:pt x="512" y="1124"/>
                  </a:lnTo>
                  <a:lnTo>
                    <a:pt x="531" y="1148"/>
                  </a:lnTo>
                  <a:lnTo>
                    <a:pt x="554" y="1169"/>
                  </a:lnTo>
                  <a:lnTo>
                    <a:pt x="578" y="1190"/>
                  </a:lnTo>
                  <a:lnTo>
                    <a:pt x="604" y="1207"/>
                  </a:lnTo>
                  <a:lnTo>
                    <a:pt x="633" y="1222"/>
                  </a:lnTo>
                  <a:lnTo>
                    <a:pt x="664" y="1236"/>
                  </a:lnTo>
                  <a:lnTo>
                    <a:pt x="698" y="1247"/>
                  </a:lnTo>
                  <a:lnTo>
                    <a:pt x="735" y="1255"/>
                  </a:lnTo>
                  <a:lnTo>
                    <a:pt x="775" y="1261"/>
                  </a:lnTo>
                  <a:lnTo>
                    <a:pt x="818" y="1263"/>
                  </a:lnTo>
                  <a:lnTo>
                    <a:pt x="860" y="1263"/>
                  </a:lnTo>
                  <a:lnTo>
                    <a:pt x="906" y="1257"/>
                  </a:lnTo>
                  <a:lnTo>
                    <a:pt x="954" y="1253"/>
                  </a:lnTo>
                  <a:lnTo>
                    <a:pt x="1000" y="1249"/>
                  </a:lnTo>
                  <a:lnTo>
                    <a:pt x="1025" y="1249"/>
                  </a:lnTo>
                  <a:lnTo>
                    <a:pt x="1048" y="1251"/>
                  </a:lnTo>
                  <a:lnTo>
                    <a:pt x="1071" y="1253"/>
                  </a:lnTo>
                  <a:lnTo>
                    <a:pt x="1092" y="1257"/>
                  </a:lnTo>
                  <a:lnTo>
                    <a:pt x="1113" y="1265"/>
                  </a:lnTo>
                  <a:lnTo>
                    <a:pt x="1134" y="1274"/>
                  </a:lnTo>
                  <a:lnTo>
                    <a:pt x="1154" y="1286"/>
                  </a:lnTo>
                  <a:lnTo>
                    <a:pt x="1171" y="1299"/>
                  </a:lnTo>
                  <a:lnTo>
                    <a:pt x="1184" y="1316"/>
                  </a:lnTo>
                  <a:lnTo>
                    <a:pt x="1198" y="1332"/>
                  </a:lnTo>
                  <a:lnTo>
                    <a:pt x="1207" y="1349"/>
                  </a:lnTo>
                  <a:lnTo>
                    <a:pt x="1215" y="1366"/>
                  </a:lnTo>
                  <a:lnTo>
                    <a:pt x="1223" y="1384"/>
                  </a:lnTo>
                  <a:lnTo>
                    <a:pt x="1228" y="1401"/>
                  </a:lnTo>
                  <a:lnTo>
                    <a:pt x="1232" y="1418"/>
                  </a:lnTo>
                  <a:lnTo>
                    <a:pt x="1236" y="1435"/>
                  </a:lnTo>
                  <a:lnTo>
                    <a:pt x="1242" y="1472"/>
                  </a:lnTo>
                  <a:lnTo>
                    <a:pt x="1248" y="1508"/>
                  </a:lnTo>
                  <a:lnTo>
                    <a:pt x="1250" y="1526"/>
                  </a:lnTo>
                  <a:lnTo>
                    <a:pt x="1255" y="1543"/>
                  </a:lnTo>
                  <a:lnTo>
                    <a:pt x="1259" y="1560"/>
                  </a:lnTo>
                  <a:lnTo>
                    <a:pt x="1267" y="1578"/>
                  </a:lnTo>
                  <a:lnTo>
                    <a:pt x="1276" y="1597"/>
                  </a:lnTo>
                  <a:lnTo>
                    <a:pt x="1288" y="1616"/>
                  </a:lnTo>
                  <a:lnTo>
                    <a:pt x="1299" y="1633"/>
                  </a:lnTo>
                  <a:lnTo>
                    <a:pt x="1313" y="1649"/>
                  </a:lnTo>
                  <a:lnTo>
                    <a:pt x="1328" y="1664"/>
                  </a:lnTo>
                  <a:lnTo>
                    <a:pt x="1346" y="1677"/>
                  </a:lnTo>
                  <a:lnTo>
                    <a:pt x="1365" y="1691"/>
                  </a:lnTo>
                  <a:lnTo>
                    <a:pt x="1386" y="1702"/>
                  </a:lnTo>
                  <a:lnTo>
                    <a:pt x="1407" y="1712"/>
                  </a:lnTo>
                  <a:lnTo>
                    <a:pt x="1432" y="1721"/>
                  </a:lnTo>
                  <a:lnTo>
                    <a:pt x="1457" y="1729"/>
                  </a:lnTo>
                  <a:lnTo>
                    <a:pt x="1486" y="1737"/>
                  </a:lnTo>
                  <a:lnTo>
                    <a:pt x="1514" y="1743"/>
                  </a:lnTo>
                  <a:lnTo>
                    <a:pt x="1547" y="1746"/>
                  </a:lnTo>
                  <a:lnTo>
                    <a:pt x="1580" y="1750"/>
                  </a:lnTo>
                  <a:lnTo>
                    <a:pt x="1616" y="1754"/>
                  </a:lnTo>
                  <a:lnTo>
                    <a:pt x="1601" y="1766"/>
                  </a:lnTo>
                  <a:lnTo>
                    <a:pt x="1584" y="1777"/>
                  </a:lnTo>
                  <a:lnTo>
                    <a:pt x="1564" y="1787"/>
                  </a:lnTo>
                  <a:lnTo>
                    <a:pt x="1545" y="1794"/>
                  </a:lnTo>
                  <a:lnTo>
                    <a:pt x="1524" y="1802"/>
                  </a:lnTo>
                  <a:lnTo>
                    <a:pt x="1503" y="1808"/>
                  </a:lnTo>
                  <a:lnTo>
                    <a:pt x="1480" y="1814"/>
                  </a:lnTo>
                  <a:lnTo>
                    <a:pt x="1457" y="1817"/>
                  </a:lnTo>
                  <a:lnTo>
                    <a:pt x="1434" y="1821"/>
                  </a:lnTo>
                  <a:lnTo>
                    <a:pt x="1409" y="1823"/>
                  </a:lnTo>
                  <a:lnTo>
                    <a:pt x="1384" y="1823"/>
                  </a:lnTo>
                  <a:lnTo>
                    <a:pt x="1359" y="1823"/>
                  </a:lnTo>
                  <a:lnTo>
                    <a:pt x="1309" y="1821"/>
                  </a:lnTo>
                  <a:lnTo>
                    <a:pt x="1257" y="1816"/>
                  </a:lnTo>
                  <a:lnTo>
                    <a:pt x="1207" y="1806"/>
                  </a:lnTo>
                  <a:lnTo>
                    <a:pt x="1157" y="1793"/>
                  </a:lnTo>
                  <a:lnTo>
                    <a:pt x="1109" y="1777"/>
                  </a:lnTo>
                  <a:lnTo>
                    <a:pt x="1063" y="1760"/>
                  </a:lnTo>
                  <a:lnTo>
                    <a:pt x="1021" y="1739"/>
                  </a:lnTo>
                  <a:lnTo>
                    <a:pt x="983" y="1718"/>
                  </a:lnTo>
                  <a:lnTo>
                    <a:pt x="965" y="1706"/>
                  </a:lnTo>
                  <a:lnTo>
                    <a:pt x="950" y="1693"/>
                  </a:lnTo>
                  <a:lnTo>
                    <a:pt x="935" y="1679"/>
                  </a:lnTo>
                  <a:lnTo>
                    <a:pt x="921" y="1668"/>
                  </a:lnTo>
                  <a:lnTo>
                    <a:pt x="923" y="1700"/>
                  </a:lnTo>
                  <a:lnTo>
                    <a:pt x="927" y="1733"/>
                  </a:lnTo>
                  <a:lnTo>
                    <a:pt x="933" y="1766"/>
                  </a:lnTo>
                  <a:lnTo>
                    <a:pt x="940" y="1798"/>
                  </a:lnTo>
                  <a:lnTo>
                    <a:pt x="948" y="1829"/>
                  </a:lnTo>
                  <a:lnTo>
                    <a:pt x="960" y="1860"/>
                  </a:lnTo>
                  <a:lnTo>
                    <a:pt x="971" y="1890"/>
                  </a:lnTo>
                  <a:lnTo>
                    <a:pt x="985" y="1919"/>
                  </a:lnTo>
                  <a:lnTo>
                    <a:pt x="998" y="1948"/>
                  </a:lnTo>
                  <a:lnTo>
                    <a:pt x="1015" y="1975"/>
                  </a:lnTo>
                  <a:lnTo>
                    <a:pt x="1033" y="2002"/>
                  </a:lnTo>
                  <a:lnTo>
                    <a:pt x="1052" y="2027"/>
                  </a:lnTo>
                  <a:lnTo>
                    <a:pt x="1073" y="2052"/>
                  </a:lnTo>
                  <a:lnTo>
                    <a:pt x="1096" y="2075"/>
                  </a:lnTo>
                  <a:lnTo>
                    <a:pt x="1121" y="2096"/>
                  </a:lnTo>
                  <a:lnTo>
                    <a:pt x="1146" y="2117"/>
                  </a:lnTo>
                  <a:lnTo>
                    <a:pt x="1173" y="2136"/>
                  </a:lnTo>
                  <a:lnTo>
                    <a:pt x="1202" y="2153"/>
                  </a:lnTo>
                  <a:lnTo>
                    <a:pt x="1232" y="2169"/>
                  </a:lnTo>
                  <a:lnTo>
                    <a:pt x="1265" y="2182"/>
                  </a:lnTo>
                  <a:lnTo>
                    <a:pt x="1298" y="2196"/>
                  </a:lnTo>
                  <a:lnTo>
                    <a:pt x="1334" y="2205"/>
                  </a:lnTo>
                  <a:lnTo>
                    <a:pt x="1370" y="2215"/>
                  </a:lnTo>
                  <a:lnTo>
                    <a:pt x="1409" y="2221"/>
                  </a:lnTo>
                  <a:lnTo>
                    <a:pt x="1447" y="2224"/>
                  </a:lnTo>
                  <a:lnTo>
                    <a:pt x="1490" y="2226"/>
                  </a:lnTo>
                  <a:lnTo>
                    <a:pt x="1534" y="2226"/>
                  </a:lnTo>
                  <a:lnTo>
                    <a:pt x="1578" y="2224"/>
                  </a:lnTo>
                  <a:lnTo>
                    <a:pt x="1624" y="2219"/>
                  </a:lnTo>
                  <a:lnTo>
                    <a:pt x="1672" y="2213"/>
                  </a:lnTo>
                  <a:lnTo>
                    <a:pt x="1722" y="2201"/>
                  </a:lnTo>
                  <a:lnTo>
                    <a:pt x="1772" y="2190"/>
                  </a:lnTo>
                  <a:lnTo>
                    <a:pt x="1808" y="2182"/>
                  </a:lnTo>
                  <a:lnTo>
                    <a:pt x="1839" y="2178"/>
                  </a:lnTo>
                  <a:lnTo>
                    <a:pt x="1854" y="2178"/>
                  </a:lnTo>
                  <a:lnTo>
                    <a:pt x="1870" y="2180"/>
                  </a:lnTo>
                  <a:lnTo>
                    <a:pt x="1883" y="2182"/>
                  </a:lnTo>
                  <a:lnTo>
                    <a:pt x="1897" y="2186"/>
                  </a:lnTo>
                  <a:lnTo>
                    <a:pt x="1908" y="2192"/>
                  </a:lnTo>
                  <a:lnTo>
                    <a:pt x="1920" y="2199"/>
                  </a:lnTo>
                  <a:lnTo>
                    <a:pt x="1931" y="2207"/>
                  </a:lnTo>
                  <a:lnTo>
                    <a:pt x="1941" y="2217"/>
                  </a:lnTo>
                  <a:lnTo>
                    <a:pt x="1950" y="2228"/>
                  </a:lnTo>
                  <a:lnTo>
                    <a:pt x="1960" y="2244"/>
                  </a:lnTo>
                  <a:lnTo>
                    <a:pt x="1968" y="2259"/>
                  </a:lnTo>
                  <a:lnTo>
                    <a:pt x="1975" y="2276"/>
                  </a:lnTo>
                  <a:lnTo>
                    <a:pt x="1985" y="2299"/>
                  </a:lnTo>
                  <a:lnTo>
                    <a:pt x="1996" y="2320"/>
                  </a:lnTo>
                  <a:lnTo>
                    <a:pt x="2010" y="2340"/>
                  </a:lnTo>
                  <a:lnTo>
                    <a:pt x="2025" y="2357"/>
                  </a:lnTo>
                  <a:lnTo>
                    <a:pt x="2041" y="2370"/>
                  </a:lnTo>
                  <a:lnTo>
                    <a:pt x="2058" y="2384"/>
                  </a:lnTo>
                  <a:lnTo>
                    <a:pt x="2075" y="2393"/>
                  </a:lnTo>
                  <a:lnTo>
                    <a:pt x="2094" y="2403"/>
                  </a:lnTo>
                  <a:lnTo>
                    <a:pt x="2114" y="2409"/>
                  </a:lnTo>
                  <a:lnTo>
                    <a:pt x="2133" y="2414"/>
                  </a:lnTo>
                  <a:lnTo>
                    <a:pt x="2154" y="2418"/>
                  </a:lnTo>
                  <a:lnTo>
                    <a:pt x="2175" y="2420"/>
                  </a:lnTo>
                  <a:lnTo>
                    <a:pt x="2196" y="2420"/>
                  </a:lnTo>
                  <a:lnTo>
                    <a:pt x="2217" y="2420"/>
                  </a:lnTo>
                  <a:lnTo>
                    <a:pt x="2238" y="2420"/>
                  </a:lnTo>
                  <a:lnTo>
                    <a:pt x="2259" y="2418"/>
                  </a:lnTo>
                  <a:lnTo>
                    <a:pt x="2307" y="2413"/>
                  </a:lnTo>
                  <a:lnTo>
                    <a:pt x="2354" y="2409"/>
                  </a:lnTo>
                  <a:lnTo>
                    <a:pt x="2396" y="2409"/>
                  </a:lnTo>
                  <a:lnTo>
                    <a:pt x="2438" y="2411"/>
                  </a:lnTo>
                  <a:lnTo>
                    <a:pt x="2476" y="2413"/>
                  </a:lnTo>
                  <a:lnTo>
                    <a:pt x="2515" y="2418"/>
                  </a:lnTo>
                  <a:lnTo>
                    <a:pt x="2549" y="2428"/>
                  </a:lnTo>
                  <a:lnTo>
                    <a:pt x="2584" y="2438"/>
                  </a:lnTo>
                  <a:lnTo>
                    <a:pt x="2618" y="2451"/>
                  </a:lnTo>
                  <a:lnTo>
                    <a:pt x="2649" y="2466"/>
                  </a:lnTo>
                  <a:lnTo>
                    <a:pt x="2680" y="2485"/>
                  </a:lnTo>
                  <a:lnTo>
                    <a:pt x="2711" y="2505"/>
                  </a:lnTo>
                  <a:lnTo>
                    <a:pt x="2739" y="2530"/>
                  </a:lnTo>
                  <a:lnTo>
                    <a:pt x="2768" y="2555"/>
                  </a:lnTo>
                  <a:lnTo>
                    <a:pt x="2797" y="2585"/>
                  </a:lnTo>
                  <a:lnTo>
                    <a:pt x="2826" y="2616"/>
                  </a:lnTo>
                  <a:lnTo>
                    <a:pt x="2828" y="2589"/>
                  </a:lnTo>
                  <a:lnTo>
                    <a:pt x="2830" y="2562"/>
                  </a:lnTo>
                  <a:lnTo>
                    <a:pt x="2828" y="2537"/>
                  </a:lnTo>
                  <a:lnTo>
                    <a:pt x="2828" y="2510"/>
                  </a:lnTo>
                  <a:lnTo>
                    <a:pt x="2824" y="2487"/>
                  </a:lnTo>
                  <a:lnTo>
                    <a:pt x="2820" y="2462"/>
                  </a:lnTo>
                  <a:lnTo>
                    <a:pt x="2816" y="2439"/>
                  </a:lnTo>
                  <a:lnTo>
                    <a:pt x="2809" y="2416"/>
                  </a:lnTo>
                  <a:lnTo>
                    <a:pt x="2803" y="2395"/>
                  </a:lnTo>
                  <a:lnTo>
                    <a:pt x="2795" y="2374"/>
                  </a:lnTo>
                  <a:lnTo>
                    <a:pt x="2786" y="2353"/>
                  </a:lnTo>
                  <a:lnTo>
                    <a:pt x="2776" y="2334"/>
                  </a:lnTo>
                  <a:lnTo>
                    <a:pt x="2755" y="2295"/>
                  </a:lnTo>
                  <a:lnTo>
                    <a:pt x="2732" y="2261"/>
                  </a:lnTo>
                  <a:lnTo>
                    <a:pt x="2707" y="2226"/>
                  </a:lnTo>
                  <a:lnTo>
                    <a:pt x="2680" y="2198"/>
                  </a:lnTo>
                  <a:lnTo>
                    <a:pt x="2651" y="2169"/>
                  </a:lnTo>
                  <a:lnTo>
                    <a:pt x="2622" y="2144"/>
                  </a:lnTo>
                  <a:lnTo>
                    <a:pt x="2594" y="2119"/>
                  </a:lnTo>
                  <a:lnTo>
                    <a:pt x="2567" y="2098"/>
                  </a:lnTo>
                  <a:lnTo>
                    <a:pt x="2540" y="2080"/>
                  </a:lnTo>
                  <a:lnTo>
                    <a:pt x="2513" y="2063"/>
                  </a:lnTo>
                  <a:lnTo>
                    <a:pt x="2490" y="2048"/>
                  </a:lnTo>
                  <a:lnTo>
                    <a:pt x="2471" y="2032"/>
                  </a:lnTo>
                  <a:lnTo>
                    <a:pt x="2453" y="2019"/>
                  </a:lnTo>
                  <a:lnTo>
                    <a:pt x="2438" y="2004"/>
                  </a:lnTo>
                  <a:lnTo>
                    <a:pt x="2425" y="1988"/>
                  </a:lnTo>
                  <a:lnTo>
                    <a:pt x="2413" y="1973"/>
                  </a:lnTo>
                  <a:lnTo>
                    <a:pt x="2403" y="1960"/>
                  </a:lnTo>
                  <a:lnTo>
                    <a:pt x="2396" y="1944"/>
                  </a:lnTo>
                  <a:lnTo>
                    <a:pt x="2390" y="1931"/>
                  </a:lnTo>
                  <a:lnTo>
                    <a:pt x="2384" y="1915"/>
                  </a:lnTo>
                  <a:lnTo>
                    <a:pt x="2380" y="1902"/>
                  </a:lnTo>
                  <a:lnTo>
                    <a:pt x="2377" y="1888"/>
                  </a:lnTo>
                  <a:lnTo>
                    <a:pt x="2375" y="1862"/>
                  </a:lnTo>
                  <a:lnTo>
                    <a:pt x="2373" y="1837"/>
                  </a:lnTo>
                  <a:lnTo>
                    <a:pt x="2390" y="1856"/>
                  </a:lnTo>
                  <a:lnTo>
                    <a:pt x="2407" y="1873"/>
                  </a:lnTo>
                  <a:lnTo>
                    <a:pt x="2426" y="1890"/>
                  </a:lnTo>
                  <a:lnTo>
                    <a:pt x="2446" y="1906"/>
                  </a:lnTo>
                  <a:lnTo>
                    <a:pt x="2467" y="1919"/>
                  </a:lnTo>
                  <a:lnTo>
                    <a:pt x="2486" y="1931"/>
                  </a:lnTo>
                  <a:lnTo>
                    <a:pt x="2507" y="1942"/>
                  </a:lnTo>
                  <a:lnTo>
                    <a:pt x="2528" y="1954"/>
                  </a:lnTo>
                  <a:lnTo>
                    <a:pt x="2549" y="1963"/>
                  </a:lnTo>
                  <a:lnTo>
                    <a:pt x="2572" y="1971"/>
                  </a:lnTo>
                  <a:lnTo>
                    <a:pt x="2594" y="1979"/>
                  </a:lnTo>
                  <a:lnTo>
                    <a:pt x="2617" y="1986"/>
                  </a:lnTo>
                  <a:lnTo>
                    <a:pt x="2663" y="1996"/>
                  </a:lnTo>
                  <a:lnTo>
                    <a:pt x="2709" y="2004"/>
                  </a:lnTo>
                  <a:lnTo>
                    <a:pt x="2747" y="2009"/>
                  </a:lnTo>
                  <a:lnTo>
                    <a:pt x="2786" y="2017"/>
                  </a:lnTo>
                  <a:lnTo>
                    <a:pt x="2822" y="2025"/>
                  </a:lnTo>
                  <a:lnTo>
                    <a:pt x="2858" y="2032"/>
                  </a:lnTo>
                  <a:lnTo>
                    <a:pt x="2891" y="2042"/>
                  </a:lnTo>
                  <a:lnTo>
                    <a:pt x="2924" y="2052"/>
                  </a:lnTo>
                  <a:lnTo>
                    <a:pt x="2954" y="2063"/>
                  </a:lnTo>
                  <a:lnTo>
                    <a:pt x="2983" y="2075"/>
                  </a:lnTo>
                  <a:lnTo>
                    <a:pt x="3012" y="2088"/>
                  </a:lnTo>
                  <a:lnTo>
                    <a:pt x="3037" y="2102"/>
                  </a:lnTo>
                  <a:lnTo>
                    <a:pt x="3062" y="2117"/>
                  </a:lnTo>
                  <a:lnTo>
                    <a:pt x="3085" y="2134"/>
                  </a:lnTo>
                  <a:lnTo>
                    <a:pt x="3106" y="2151"/>
                  </a:lnTo>
                  <a:lnTo>
                    <a:pt x="3125" y="2169"/>
                  </a:lnTo>
                  <a:lnTo>
                    <a:pt x="3143" y="2188"/>
                  </a:lnTo>
                  <a:lnTo>
                    <a:pt x="3160" y="2209"/>
                  </a:lnTo>
                  <a:lnTo>
                    <a:pt x="3160" y="2180"/>
                  </a:lnTo>
                  <a:lnTo>
                    <a:pt x="3160" y="2151"/>
                  </a:lnTo>
                  <a:lnTo>
                    <a:pt x="3156" y="2125"/>
                  </a:lnTo>
                  <a:lnTo>
                    <a:pt x="3152" y="2100"/>
                  </a:lnTo>
                  <a:lnTo>
                    <a:pt x="3146" y="2075"/>
                  </a:lnTo>
                  <a:lnTo>
                    <a:pt x="3139" y="2052"/>
                  </a:lnTo>
                  <a:lnTo>
                    <a:pt x="3129" y="2029"/>
                  </a:lnTo>
                  <a:lnTo>
                    <a:pt x="3120" y="2008"/>
                  </a:lnTo>
                  <a:lnTo>
                    <a:pt x="3106" y="1988"/>
                  </a:lnTo>
                  <a:lnTo>
                    <a:pt x="3095" y="1969"/>
                  </a:lnTo>
                  <a:lnTo>
                    <a:pt x="3081" y="1950"/>
                  </a:lnTo>
                  <a:lnTo>
                    <a:pt x="3066" y="1933"/>
                  </a:lnTo>
                  <a:lnTo>
                    <a:pt x="3035" y="1900"/>
                  </a:lnTo>
                  <a:lnTo>
                    <a:pt x="3004" y="1871"/>
                  </a:lnTo>
                  <a:lnTo>
                    <a:pt x="2937" y="1817"/>
                  </a:lnTo>
                  <a:lnTo>
                    <a:pt x="2876" y="1769"/>
                  </a:lnTo>
                  <a:lnTo>
                    <a:pt x="2849" y="1746"/>
                  </a:lnTo>
                  <a:lnTo>
                    <a:pt x="2828" y="1721"/>
                  </a:lnTo>
                  <a:lnTo>
                    <a:pt x="2818" y="1710"/>
                  </a:lnTo>
                  <a:lnTo>
                    <a:pt x="2810" y="1698"/>
                  </a:lnTo>
                  <a:lnTo>
                    <a:pt x="2803" y="1685"/>
                  </a:lnTo>
                  <a:lnTo>
                    <a:pt x="2799" y="1673"/>
                  </a:lnTo>
                  <a:lnTo>
                    <a:pt x="2837" y="1698"/>
                  </a:lnTo>
                  <a:lnTo>
                    <a:pt x="2876" y="1718"/>
                  </a:lnTo>
                  <a:lnTo>
                    <a:pt x="2910" y="1735"/>
                  </a:lnTo>
                  <a:lnTo>
                    <a:pt x="2947" y="1746"/>
                  </a:lnTo>
                  <a:lnTo>
                    <a:pt x="2983" y="1756"/>
                  </a:lnTo>
                  <a:lnTo>
                    <a:pt x="3020" y="1760"/>
                  </a:lnTo>
                  <a:lnTo>
                    <a:pt x="3058" y="1762"/>
                  </a:lnTo>
                  <a:lnTo>
                    <a:pt x="3098" y="1760"/>
                  </a:lnTo>
                  <a:lnTo>
                    <a:pt x="3125" y="1758"/>
                  </a:lnTo>
                  <a:lnTo>
                    <a:pt x="3156" y="1752"/>
                  </a:lnTo>
                  <a:lnTo>
                    <a:pt x="3185" y="1746"/>
                  </a:lnTo>
                  <a:lnTo>
                    <a:pt x="3216" y="1739"/>
                  </a:lnTo>
                  <a:lnTo>
                    <a:pt x="3244" y="1733"/>
                  </a:lnTo>
                  <a:lnTo>
                    <a:pt x="3275" y="1727"/>
                  </a:lnTo>
                  <a:lnTo>
                    <a:pt x="3306" y="1723"/>
                  </a:lnTo>
                  <a:lnTo>
                    <a:pt x="3337" y="1721"/>
                  </a:lnTo>
                  <a:lnTo>
                    <a:pt x="3367" y="1721"/>
                  </a:lnTo>
                  <a:lnTo>
                    <a:pt x="3396" y="1725"/>
                  </a:lnTo>
                  <a:lnTo>
                    <a:pt x="3411" y="1729"/>
                  </a:lnTo>
                  <a:lnTo>
                    <a:pt x="3427" y="1735"/>
                  </a:lnTo>
                  <a:lnTo>
                    <a:pt x="3440" y="1741"/>
                  </a:lnTo>
                  <a:lnTo>
                    <a:pt x="3456" y="1746"/>
                  </a:lnTo>
                  <a:lnTo>
                    <a:pt x="3469" y="1756"/>
                  </a:lnTo>
                  <a:lnTo>
                    <a:pt x="3484" y="1766"/>
                  </a:lnTo>
                  <a:lnTo>
                    <a:pt x="3498" y="1777"/>
                  </a:lnTo>
                  <a:lnTo>
                    <a:pt x="3511" y="1791"/>
                  </a:lnTo>
                  <a:lnTo>
                    <a:pt x="3525" y="1806"/>
                  </a:lnTo>
                  <a:lnTo>
                    <a:pt x="3538" y="1823"/>
                  </a:lnTo>
                  <a:lnTo>
                    <a:pt x="3552" y="1840"/>
                  </a:lnTo>
                  <a:lnTo>
                    <a:pt x="3563" y="1862"/>
                  </a:lnTo>
                  <a:lnTo>
                    <a:pt x="3596" y="1842"/>
                  </a:lnTo>
                  <a:lnTo>
                    <a:pt x="3630" y="1827"/>
                  </a:lnTo>
                  <a:lnTo>
                    <a:pt x="3665" y="1814"/>
                  </a:lnTo>
                  <a:lnTo>
                    <a:pt x="3699" y="1804"/>
                  </a:lnTo>
                  <a:lnTo>
                    <a:pt x="3736" y="1798"/>
                  </a:lnTo>
                  <a:lnTo>
                    <a:pt x="3772" y="1794"/>
                  </a:lnTo>
                  <a:lnTo>
                    <a:pt x="3809" y="1794"/>
                  </a:lnTo>
                  <a:lnTo>
                    <a:pt x="3843" y="1796"/>
                  </a:lnTo>
                  <a:lnTo>
                    <a:pt x="3880" y="1800"/>
                  </a:lnTo>
                  <a:lnTo>
                    <a:pt x="3916" y="1808"/>
                  </a:lnTo>
                  <a:lnTo>
                    <a:pt x="3951" y="1816"/>
                  </a:lnTo>
                  <a:lnTo>
                    <a:pt x="3986" y="1827"/>
                  </a:lnTo>
                  <a:lnTo>
                    <a:pt x="4018" y="1839"/>
                  </a:lnTo>
                  <a:lnTo>
                    <a:pt x="4051" y="1854"/>
                  </a:lnTo>
                  <a:lnTo>
                    <a:pt x="4080" y="1869"/>
                  </a:lnTo>
                  <a:lnTo>
                    <a:pt x="4110" y="1887"/>
                  </a:lnTo>
                  <a:close/>
                  <a:moveTo>
                    <a:pt x="2246" y="1449"/>
                  </a:moveTo>
                  <a:lnTo>
                    <a:pt x="1862" y="1449"/>
                  </a:lnTo>
                  <a:lnTo>
                    <a:pt x="1862" y="1063"/>
                  </a:lnTo>
                  <a:lnTo>
                    <a:pt x="2246" y="1063"/>
                  </a:lnTo>
                  <a:lnTo>
                    <a:pt x="2246" y="14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26800" y="226800"/>
            <a:ext cx="11736000" cy="5940000"/>
          </a:xfrm>
          <a:solidFill>
            <a:schemeClr val="bg1">
              <a:lumMod val="85000"/>
            </a:schemeClr>
          </a:solidFill>
        </p:spPr>
        <p:txBody>
          <a:bodyPr tIns="1800000" anchor="t" anchorCtr="1"/>
          <a:lstStyle>
            <a:lvl1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 sz="3200" b="1">
                <a:solidFill>
                  <a:srgbClr val="00B0F0"/>
                </a:solidFill>
              </a:defRPr>
            </a:lvl1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50000"/>
              </a:spcAft>
              <a:buClr>
                <a:schemeClr val="accent1"/>
              </a:buClr>
              <a:buSzPct val="100000"/>
              <a:buFontTx/>
              <a:buNone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ctrTitle" hasCustomPrompt="1"/>
          </p:nvPr>
        </p:nvSpPr>
        <p:spPr>
          <a:xfrm>
            <a:off x="228000" y="3420000"/>
            <a:ext cx="11736000" cy="884758"/>
          </a:xfrm>
          <a:noFill/>
        </p:spPr>
        <p:txBody>
          <a:bodyPr tIns="252000" bIns="36000" anchor="t" anchorCtr="0">
            <a:spAutoFit/>
          </a:bodyPr>
          <a:lstStyle>
            <a:lvl1pPr algn="ctr">
              <a:lnSpc>
                <a:spcPct val="70000"/>
              </a:lnSpc>
              <a:defRPr sz="5400">
                <a:solidFill>
                  <a:srgbClr val="FFFFFF"/>
                </a:solidFill>
                <a:latin typeface="+mj-lt"/>
                <a:ea typeface="ＭＳ Ｐゴシック" charset="0"/>
                <a:cs typeface="Gotham Narrow Bold"/>
              </a:defRPr>
            </a:lvl1pPr>
          </a:lstStyle>
          <a:p>
            <a:pPr lvl="0"/>
            <a:r>
              <a:rPr lang="fi-FI" noProof="0"/>
              <a:t>CLICK TO ADD </a:t>
            </a:r>
            <a:r>
              <a:rPr lang="fi-FI" noProof="0" err="1"/>
              <a:t>text</a:t>
            </a:r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86429463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uva 9"/>
          <p:cNvPicPr>
            <a:picLocks noChangeAspect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125"/>
          <a:stretch/>
        </p:blipFill>
        <p:spPr bwMode="hidden">
          <a:xfrm>
            <a:off x="226799" y="215490"/>
            <a:ext cx="11738401" cy="594401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063552" y="802411"/>
            <a:ext cx="9722048" cy="97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63552" y="1981200"/>
            <a:ext cx="972204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261600" y="6189117"/>
            <a:ext cx="9144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DD08BD52-FDAE-42AB-8313-0991B6AE4759}" type="datetime1">
              <a:rPr lang="en-GB" smtClean="0"/>
              <a:t>30/06/2022</a:t>
            </a:fld>
            <a:endParaRPr lang="fi-FI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176000" y="6189117"/>
            <a:ext cx="68064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900" b="0"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69315E-5A66-CF44-AE5D-C333B2F730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3"/>
          </p:nvPr>
        </p:nvSpPr>
        <p:spPr>
          <a:xfrm>
            <a:off x="6768000" y="6189217"/>
            <a:ext cx="3744000" cy="57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fi-FI"/>
              <a:t>Presentation </a:t>
            </a:r>
            <a:r>
              <a:rPr lang="fi-FI" err="1"/>
              <a:t>Name</a:t>
            </a:r>
            <a:r>
              <a:rPr lang="fi-FI"/>
              <a:t> / </a:t>
            </a:r>
            <a:r>
              <a:rPr lang="fi-FI" err="1"/>
              <a:t>Firstname</a:t>
            </a:r>
            <a:r>
              <a:rPr lang="fi-FI"/>
              <a:t> </a:t>
            </a:r>
            <a:r>
              <a:rPr lang="fi-FI" err="1"/>
              <a:t>Lastname</a:t>
            </a:r>
            <a:endParaRPr lang="fi-FI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128293"/>
            <a:ext cx="1637321" cy="1545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" y="6237312"/>
            <a:ext cx="2085975" cy="542925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968404" y="6188400"/>
            <a:ext cx="37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 anchorCtr="0"/>
          <a:lstStyle>
            <a:defPPr>
              <a:defRPr lang="fi-FI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fi-FI" sz="900" err="1">
                <a:latin typeface="+mn-lt"/>
                <a:cs typeface="Arial"/>
              </a:rPr>
              <a:t>Faculty</a:t>
            </a:r>
            <a:r>
              <a:rPr lang="fi-FI" sz="900">
                <a:latin typeface="+mn-lt"/>
                <a:cs typeface="Arial"/>
              </a:rPr>
              <a:t> of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89" r:id="rId2"/>
    <p:sldLayoutId id="2147483690" r:id="rId3"/>
    <p:sldLayoutId id="2147483680" r:id="rId4"/>
    <p:sldLayoutId id="2147483691" r:id="rId5"/>
    <p:sldLayoutId id="2147483681" r:id="rId6"/>
    <p:sldLayoutId id="2147483667" r:id="rId7"/>
    <p:sldLayoutId id="2147483669" r:id="rId8"/>
    <p:sldLayoutId id="2147483684" r:id="rId9"/>
    <p:sldLayoutId id="2147483670" r:id="rId10"/>
    <p:sldLayoutId id="2147483678" r:id="rId11"/>
    <p:sldLayoutId id="2147483683" r:id="rId12"/>
  </p:sldLayoutIdLst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 kern="1200" cap="all" baseline="0">
          <a:solidFill>
            <a:schemeClr val="tx1"/>
          </a:solidFill>
          <a:latin typeface="+mj-lt"/>
          <a:ea typeface="+mj-ea"/>
          <a:cs typeface="Gotham Narrow Bold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Gotham Narrow Bold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50000"/>
        </a:spcAft>
        <a:buClr>
          <a:schemeClr val="accent1"/>
        </a:buClr>
        <a:buSzPct val="100000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88" indent="3175" algn="l" rtl="0" eaLnBrk="1" fontAlgn="base" hangingPunct="1">
        <a:spcBef>
          <a:spcPct val="0"/>
        </a:spcBef>
        <a:spcAft>
          <a:spcPct val="50000"/>
        </a:spcAft>
        <a:buClr>
          <a:schemeClr val="tx1"/>
        </a:buClr>
        <a:buSzPct val="100000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42875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5000" indent="-187325" algn="l" rtl="0" eaLnBrk="1" fontAlgn="base" hangingPunct="1">
        <a:spcBef>
          <a:spcPct val="0"/>
        </a:spcBef>
        <a:spcAft>
          <a:spcPct val="50000"/>
        </a:spcAft>
        <a:buFont typeface="Arial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ahelsinki/slisem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1.0445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ahelsinki/slisema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1.0445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10"/>
          <p:cNvSpPr>
            <a:spLocks noGrp="1"/>
          </p:cNvSpPr>
          <p:nvPr>
            <p:ph type="subTitle" idx="1"/>
          </p:nvPr>
        </p:nvSpPr>
        <p:spPr>
          <a:xfrm>
            <a:off x="914400" y="3707306"/>
            <a:ext cx="10363200" cy="1371600"/>
          </a:xfrm>
        </p:spPr>
        <p:txBody>
          <a:bodyPr/>
          <a:lstStyle/>
          <a:p>
            <a:endParaRPr lang="fi-FI"/>
          </a:p>
          <a:p>
            <a:r>
              <a:rPr lang="fi-FI"/>
              <a:t>Anton Björklund &amp; Jarmo Mäkelä &amp; Kai Puolamäki</a:t>
            </a:r>
          </a:p>
          <a:p>
            <a:endParaRPr lang="fi-FI"/>
          </a:p>
          <a:p>
            <a:endParaRPr lang="fi-FI"/>
          </a:p>
          <a:p>
            <a:r>
              <a:rPr lang="fi-FI">
                <a:hlinkClick r:id="rId3"/>
              </a:rPr>
              <a:t>https://github.com/edahelsinki/slisemap</a:t>
            </a:r>
            <a:r>
              <a:rPr lang="fi-FI"/>
              <a:t> </a:t>
            </a:r>
          </a:p>
          <a:p>
            <a:endParaRPr lang="fi-FI"/>
          </a:p>
          <a:p>
            <a:endParaRPr lang="fi-FI"/>
          </a:p>
        </p:txBody>
      </p:sp>
      <p:sp>
        <p:nvSpPr>
          <p:cNvPr id="10" name="Otsikko 9"/>
          <p:cNvSpPr>
            <a:spLocks noGrp="1"/>
          </p:cNvSpPr>
          <p:nvPr>
            <p:ph type="ctrTitle"/>
          </p:nvPr>
        </p:nvSpPr>
        <p:spPr>
          <a:xfrm>
            <a:off x="914400" y="2149026"/>
            <a:ext cx="10363200" cy="1296144"/>
          </a:xfrm>
        </p:spPr>
        <p:txBody>
          <a:bodyPr/>
          <a:lstStyle/>
          <a:p>
            <a:r>
              <a:rPr lang="fi-FI" dirty="0">
                <a:solidFill>
                  <a:schemeClr val="accent2"/>
                </a:solidFill>
              </a:rPr>
              <a:t>SLISEMAP</a:t>
            </a:r>
            <a:br>
              <a:rPr lang="fi-FI" dirty="0"/>
            </a:br>
            <a:r>
              <a:rPr lang="fi-FI" i="1" dirty="0" err="1"/>
              <a:t>Combining</a:t>
            </a:r>
            <a:r>
              <a:rPr lang="fi-FI" dirty="0"/>
              <a:t> </a:t>
            </a:r>
            <a:r>
              <a:rPr lang="fi-FI" dirty="0" err="1"/>
              <a:t>supervised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dimensionality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reduction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local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explanations</a:t>
            </a:r>
            <a:endParaRPr lang="fi-FI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349-3169-CA12-916C-4354FF09759F}"/>
              </a:ext>
            </a:extLst>
          </p:cNvPr>
          <p:cNvSpPr txBox="1"/>
          <p:nvPr/>
        </p:nvSpPr>
        <p:spPr bwMode="auto">
          <a:xfrm>
            <a:off x="1871704" y="337147"/>
            <a:ext cx="84485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i-FI" sz="1600" dirty="0"/>
              <a:t>Björklund, A., Mäkelä, J., Puolamäki, K., 2022. SLISEMAP: </a:t>
            </a:r>
            <a:r>
              <a:rPr lang="fi-FI" sz="1600" dirty="0" err="1"/>
              <a:t>Supervised</a:t>
            </a:r>
            <a:r>
              <a:rPr lang="fi-FI" sz="1600" dirty="0"/>
              <a:t> </a:t>
            </a:r>
            <a:r>
              <a:rPr lang="fi-FI" sz="1600" dirty="0" err="1"/>
              <a:t>dimensionality</a:t>
            </a:r>
            <a:r>
              <a:rPr lang="fi-FI" sz="1600" dirty="0"/>
              <a:t> </a:t>
            </a:r>
            <a:r>
              <a:rPr lang="fi-FI" sz="1600" dirty="0" err="1"/>
              <a:t>reduction</a:t>
            </a:r>
            <a:r>
              <a:rPr lang="fi-FI" sz="1600" dirty="0"/>
              <a:t> </a:t>
            </a:r>
            <a:r>
              <a:rPr lang="fi-FI" sz="1600" dirty="0" err="1"/>
              <a:t>through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explanations</a:t>
            </a:r>
            <a:r>
              <a:rPr lang="fi-FI" sz="1600" dirty="0"/>
              <a:t>. arXiv:2201.04455 [</a:t>
            </a:r>
            <a:r>
              <a:rPr lang="fi-FI" sz="1600" dirty="0" err="1"/>
              <a:t>cs</a:t>
            </a:r>
            <a:r>
              <a:rPr lang="fi-FI" sz="1600" dirty="0"/>
              <a:t>]. </a:t>
            </a:r>
            <a:r>
              <a:rPr lang="fi-FI" sz="1600" dirty="0">
                <a:hlinkClick r:id="rId4"/>
              </a:rPr>
              <a:t>https://arxiv.org/abs/2201.04455</a:t>
            </a:r>
            <a:r>
              <a:rPr lang="fi-FI" sz="1600" dirty="0"/>
              <a:t> </a:t>
            </a:r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00A8F-3D20-8090-52C6-83A7D100925E}"/>
              </a:ext>
            </a:extLst>
          </p:cNvPr>
          <p:cNvSpPr txBox="1"/>
          <p:nvPr/>
        </p:nvSpPr>
        <p:spPr bwMode="auto">
          <a:xfrm>
            <a:off x="4252546" y="5686257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urier" pitchFamily="2" charset="0"/>
              </a:rPr>
              <a:t>pip install </a:t>
            </a:r>
            <a:r>
              <a:rPr lang="en-GB" err="1">
                <a:latin typeface="Courier" pitchFamily="2" charset="0"/>
              </a:rPr>
              <a:t>slisemap</a:t>
            </a:r>
            <a:endParaRPr lang="en-GB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D58A-DF6F-66CC-0C3D-AB44CB3D180A}"/>
              </a:ext>
            </a:extLst>
          </p:cNvPr>
          <p:cNvSpPr txBox="1"/>
          <p:nvPr/>
        </p:nvSpPr>
        <p:spPr bwMode="auto">
          <a:xfrm>
            <a:off x="10741395" y="6521453"/>
            <a:ext cx="1072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/>
              <a:t>9 May 2022</a:t>
            </a:r>
          </a:p>
        </p:txBody>
      </p:sp>
    </p:spTree>
    <p:extLst>
      <p:ext uri="{BB962C8B-B14F-4D97-AF65-F5344CB8AC3E}">
        <p14:creationId xmlns:p14="http://schemas.microsoft.com/office/powerpoint/2010/main" val="130772642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SLISEMAP?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6" r="51141"/>
          <a:stretch/>
        </p:blipFill>
        <p:spPr bwMode="auto">
          <a:xfrm>
            <a:off x="6924576" y="1428277"/>
            <a:ext cx="4797994" cy="46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28452A-30C3-CDD4-E520-06505228CE10}"/>
              </a:ext>
            </a:extLst>
          </p:cNvPr>
          <p:cNvGrpSpPr/>
          <p:nvPr/>
        </p:nvGrpSpPr>
        <p:grpSpPr>
          <a:xfrm>
            <a:off x="181645" y="1717527"/>
            <a:ext cx="5744436" cy="4087747"/>
            <a:chOff x="2698845" y="411217"/>
            <a:chExt cx="5744436" cy="40877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8A5824-12A5-1471-332C-68F9E875CE43}"/>
                </a:ext>
              </a:extLst>
            </p:cNvPr>
            <p:cNvSpPr txBox="1"/>
            <p:nvPr/>
          </p:nvSpPr>
          <p:spPr bwMode="auto">
            <a:xfrm>
              <a:off x="4390890" y="411217"/>
              <a:ext cx="16783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 dirty="0"/>
                <a:t>n </a:t>
              </a:r>
              <a:r>
                <a:rPr lang="en-GB" dirty="0"/>
                <a:t>datapoints</a:t>
              </a:r>
              <a:endParaRPr lang="en-GB" i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82559A-6168-FECE-D6FF-C5146A48F385}"/>
                </a:ext>
              </a:extLst>
            </p:cNvPr>
            <p:cNvSpPr txBox="1"/>
            <p:nvPr/>
          </p:nvSpPr>
          <p:spPr bwMode="auto">
            <a:xfrm>
              <a:off x="4390890" y="1293979"/>
              <a:ext cx="29960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which are real vectors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ECF076-770D-C57E-97AA-2F3053349224}"/>
                </a:ext>
              </a:extLst>
            </p:cNvPr>
            <p:cNvSpPr txBox="1"/>
            <p:nvPr/>
          </p:nvSpPr>
          <p:spPr bwMode="auto">
            <a:xfrm>
              <a:off x="4390890" y="2176741"/>
              <a:ext cx="33374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 dirty="0"/>
                <a:t>black box </a:t>
              </a:r>
              <a:r>
                <a:rPr lang="en-GB" dirty="0"/>
                <a:t>global model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F46725-B852-7038-269C-D95D1A6B2FD2}"/>
                </a:ext>
              </a:extLst>
            </p:cNvPr>
            <p:cNvSpPr txBox="1"/>
            <p:nvPr/>
          </p:nvSpPr>
          <p:spPr bwMode="auto">
            <a:xfrm>
              <a:off x="4390890" y="3059503"/>
              <a:ext cx="33005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 dirty="0"/>
                <a:t>white box </a:t>
              </a:r>
              <a:r>
                <a:rPr lang="en-GB" dirty="0"/>
                <a:t>local models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1D165B-41B2-D3BE-252D-2A0BA40D5F4F}"/>
                </a:ext>
              </a:extLst>
            </p:cNvPr>
            <p:cNvSpPr txBox="1"/>
            <p:nvPr/>
          </p:nvSpPr>
          <p:spPr bwMode="auto">
            <a:xfrm>
              <a:off x="4390890" y="3942266"/>
              <a:ext cx="40523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 dirty="0"/>
                <a:t>2D </a:t>
              </a:r>
              <a:r>
                <a:rPr lang="en-GB" b="1" i="1" dirty="0"/>
                <a:t>embedding</a:t>
              </a:r>
              <a:r>
                <a:rPr lang="en-GB" dirty="0"/>
                <a:t> of datapoints</a:t>
              </a:r>
              <a:endParaRPr lang="en-GB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725634-7E6A-7783-A07E-DE4A8A403838}"/>
                </a:ext>
              </a:extLst>
            </p:cNvPr>
            <p:cNvSpPr txBox="1"/>
            <p:nvPr/>
          </p:nvSpPr>
          <p:spPr bwMode="auto">
            <a:xfrm>
              <a:off x="2969633" y="1382139"/>
              <a:ext cx="7502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/>
                <a:t>input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A9973883-38BC-7601-69BE-9512B9703026}"/>
                </a:ext>
              </a:extLst>
            </p:cNvPr>
            <p:cNvSpPr/>
            <p:nvPr/>
          </p:nvSpPr>
          <p:spPr>
            <a:xfrm>
              <a:off x="3886114" y="411217"/>
              <a:ext cx="406480" cy="23111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9A1719-8C75-BFD0-C972-5040FAAB3F7B}"/>
                </a:ext>
              </a:extLst>
            </p:cNvPr>
            <p:cNvSpPr txBox="1"/>
            <p:nvPr/>
          </p:nvSpPr>
          <p:spPr bwMode="auto">
            <a:xfrm>
              <a:off x="2698845" y="3485594"/>
              <a:ext cx="10209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 dirty="0"/>
                <a:t>output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F8B7BB04-5F01-1BE5-60F8-CCF6F3736C5F}"/>
                </a:ext>
              </a:extLst>
            </p:cNvPr>
            <p:cNvSpPr/>
            <p:nvPr/>
          </p:nvSpPr>
          <p:spPr>
            <a:xfrm>
              <a:off x="3886114" y="2841556"/>
              <a:ext cx="406480" cy="16574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12F2D-6520-8B5F-7102-936CF2ACBD0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926081" y="5433242"/>
            <a:ext cx="1149276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A8C2B9B-18E5-6F4B-D022-15A953B1B8CC}"/>
              </a:ext>
            </a:extLst>
          </p:cNvPr>
          <p:cNvSpPr/>
          <p:nvPr/>
        </p:nvSpPr>
        <p:spPr>
          <a:xfrm>
            <a:off x="9051093" y="1553854"/>
            <a:ext cx="1359268" cy="1359033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99064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CD94D1B-2815-633A-FBFD-F4411905ED6C}"/>
              </a:ext>
            </a:extLst>
          </p:cNvPr>
          <p:cNvSpPr txBox="1"/>
          <p:nvPr/>
        </p:nvSpPr>
        <p:spPr bwMode="auto">
          <a:xfrm>
            <a:off x="226760" y="2110619"/>
            <a:ext cx="25273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>
                <a:solidFill>
                  <a:schemeClr val="tx2"/>
                </a:solidFill>
              </a:rPr>
              <a:t>complex regression or</a:t>
            </a:r>
          </a:p>
          <a:p>
            <a:pPr algn="ctr"/>
            <a:r>
              <a:rPr lang="en-GB" sz="2000" i="1">
                <a:solidFill>
                  <a:schemeClr val="tx2"/>
                </a:solidFill>
              </a:rPr>
              <a:t>classification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FF511-5B7B-8F69-538A-D2B37FE2CC98}"/>
              </a:ext>
            </a:extLst>
          </p:cNvPr>
          <p:cNvSpPr txBox="1"/>
          <p:nvPr/>
        </p:nvSpPr>
        <p:spPr bwMode="auto">
          <a:xfrm>
            <a:off x="4089354" y="4825029"/>
            <a:ext cx="739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b="1" i="1"/>
              <a:t>Optimization criteria for a solution:</a:t>
            </a:r>
          </a:p>
          <a:p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Nearby points </a:t>
            </a:r>
            <a:r>
              <a:rPr lang="en-GB" i="1" err="1">
                <a:solidFill>
                  <a:schemeClr val="accent2"/>
                </a:solidFill>
                <a:latin typeface="Arial"/>
                <a:ea typeface="ＭＳ Ｐゴシック"/>
              </a:rPr>
              <a:t>i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and 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j </a:t>
            </a:r>
            <a:r>
              <a:rPr lang="en-GB">
                <a:latin typeface="Arial"/>
                <a:ea typeface="ＭＳ Ｐゴシック"/>
              </a:rPr>
              <a:t>in the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embedding</a:t>
            </a:r>
            <a:r>
              <a:rPr lang="en-GB">
                <a:latin typeface="Arial"/>
                <a:ea typeface="ＭＳ Ｐゴシック"/>
              </a:rPr>
              <a:t> is</a:t>
            </a:r>
            <a:endParaRPr lang="en-GB"/>
          </a:p>
          <a:p>
            <a:r>
              <a:rPr lang="en-GB">
                <a:solidFill>
                  <a:schemeClr val="accent2"/>
                </a:solidFill>
              </a:rPr>
              <a:t>explained</a:t>
            </a:r>
            <a:r>
              <a:rPr lang="en-GB"/>
              <a:t> by the same white box model or </a:t>
            </a:r>
            <a:r>
              <a:rPr lang="en-GB" i="1"/>
              <a:t>f(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 ≈</a:t>
            </a:r>
            <a:r>
              <a:rPr lang="en-GB" i="1" err="1"/>
              <a:t>g</a:t>
            </a:r>
            <a:r>
              <a:rPr lang="en-GB" i="1" baseline="-25000" err="1"/>
              <a:t>j</a:t>
            </a:r>
            <a:r>
              <a:rPr lang="en-GB" i="1"/>
              <a:t>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).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9BD15-A3A9-9AAE-D10C-F727C07F0066}"/>
              </a:ext>
            </a:extLst>
          </p:cNvPr>
          <p:cNvSpPr txBox="1"/>
          <p:nvPr/>
        </p:nvSpPr>
        <p:spPr bwMode="auto">
          <a:xfrm>
            <a:off x="208848" y="3059503"/>
            <a:ext cx="267764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i="1">
                <a:solidFill>
                  <a:schemeClr val="tx2"/>
                </a:solidFill>
              </a:rPr>
              <a:t>simple understandable</a:t>
            </a:r>
          </a:p>
          <a:p>
            <a:pPr algn="ctr"/>
            <a:r>
              <a:rPr lang="en-GB" sz="2000" i="1">
                <a:solidFill>
                  <a:schemeClr val="tx2"/>
                </a:solidFill>
              </a:rPr>
              <a:t>functions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A4E9DB-2396-7388-726D-0E483231C9B5}"/>
              </a:ext>
            </a:extLst>
          </p:cNvPr>
          <p:cNvGrpSpPr/>
          <p:nvPr/>
        </p:nvGrpSpPr>
        <p:grpSpPr>
          <a:xfrm>
            <a:off x="2698845" y="360933"/>
            <a:ext cx="8964853" cy="4138031"/>
            <a:chOff x="1784444" y="212649"/>
            <a:chExt cx="8964853" cy="4138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13A39-5F98-0901-E3FB-24B8505838D3}"/>
                </a:ext>
              </a:extLst>
            </p:cNvPr>
            <p:cNvSpPr txBox="1"/>
            <p:nvPr/>
          </p:nvSpPr>
          <p:spPr bwMode="auto">
            <a:xfrm>
              <a:off x="3476489" y="262933"/>
              <a:ext cx="16783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 dirty="0"/>
                <a:t>n </a:t>
              </a:r>
              <a:r>
                <a:rPr lang="en-GB" dirty="0"/>
                <a:t>datapoints</a:t>
              </a:r>
              <a:endParaRPr lang="en-GB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22F43D-CFEC-031E-68BC-EAC6B29BE004}"/>
                </a:ext>
              </a:extLst>
            </p:cNvPr>
            <p:cNvSpPr txBox="1"/>
            <p:nvPr/>
          </p:nvSpPr>
          <p:spPr bwMode="auto">
            <a:xfrm>
              <a:off x="3476489" y="1145695"/>
              <a:ext cx="29960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which are real vectors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9E2159-A551-4886-5F58-7F7B9B4E64A9}"/>
                </a:ext>
              </a:extLst>
            </p:cNvPr>
            <p:cNvSpPr txBox="1"/>
            <p:nvPr/>
          </p:nvSpPr>
          <p:spPr bwMode="auto">
            <a:xfrm>
              <a:off x="3476489" y="2028457"/>
              <a:ext cx="35073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/>
                <a:t>black box </a:t>
              </a:r>
              <a:r>
                <a:rPr lang="en-GB"/>
                <a:t>global model </a:t>
              </a:r>
              <a:r>
                <a:rPr lang="en-GB" i="1"/>
                <a:t>f</a:t>
              </a:r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4D4465-A890-605E-6A79-DC4918DD60AD}"/>
                </a:ext>
              </a:extLst>
            </p:cNvPr>
            <p:cNvSpPr txBox="1"/>
            <p:nvPr/>
          </p:nvSpPr>
          <p:spPr bwMode="auto">
            <a:xfrm>
              <a:off x="3476489" y="2911219"/>
              <a:ext cx="35169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 i="1"/>
                <a:t>white box </a:t>
              </a:r>
              <a:r>
                <a:rPr lang="en-GB"/>
                <a:t>local models </a:t>
              </a:r>
              <a:r>
                <a:rPr lang="en-GB" i="1" err="1"/>
                <a:t>g</a:t>
              </a:r>
              <a:r>
                <a:rPr lang="en-GB" i="1" baseline="-25000" err="1"/>
                <a:t>i</a:t>
              </a:r>
              <a:endParaRPr lang="en-GB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1EB380-F92C-047B-0574-B287A543747E}"/>
                </a:ext>
              </a:extLst>
            </p:cNvPr>
            <p:cNvGrpSpPr/>
            <p:nvPr/>
          </p:nvGrpSpPr>
          <p:grpSpPr>
            <a:xfrm>
              <a:off x="8094997" y="212649"/>
              <a:ext cx="2654300" cy="4001574"/>
              <a:chOff x="6250012" y="212649"/>
              <a:chExt cx="2654300" cy="400157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DE5C8F0-83D2-9528-C402-E2DF34D38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012" y="212649"/>
                <a:ext cx="2641600" cy="4699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09A9FE-C9EC-F4BC-B795-0CC61F9E2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0012" y="1124143"/>
                <a:ext cx="1625600" cy="4191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439FAA3-1B7F-404A-9FDE-AD5EBA8DC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0012" y="1984837"/>
                <a:ext cx="2527300" cy="4318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3C8E72B-74CC-D29F-7BA4-5BF61A86C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0012" y="2858230"/>
                <a:ext cx="2654300" cy="4318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29AE8D9-9779-E4D8-973C-9338E27AE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0012" y="3731623"/>
                <a:ext cx="1435100" cy="4826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99E599-78C4-BE3F-C48A-3870F893A090}"/>
                </a:ext>
              </a:extLst>
            </p:cNvPr>
            <p:cNvSpPr txBox="1"/>
            <p:nvPr/>
          </p:nvSpPr>
          <p:spPr bwMode="auto">
            <a:xfrm>
              <a:off x="3476489" y="3793982"/>
              <a:ext cx="422231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i="1"/>
                <a:t>2D </a:t>
              </a:r>
              <a:r>
                <a:rPr lang="en-GB" b="1" i="1"/>
                <a:t>embedding</a:t>
              </a:r>
              <a:r>
                <a:rPr lang="en-GB"/>
                <a:t> </a:t>
              </a:r>
              <a:r>
                <a:rPr lang="en-GB" b="1" i="1"/>
                <a:t>z</a:t>
              </a:r>
              <a:r>
                <a:rPr lang="en-GB" i="1" baseline="-25000"/>
                <a:t>i</a:t>
              </a:r>
              <a:r>
                <a:rPr lang="en-GB"/>
                <a:t> of datapoints</a:t>
              </a:r>
              <a:endParaRPr lang="en-GB" i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8C28B7-F6C1-7970-18CB-5504492BDC6F}"/>
                </a:ext>
              </a:extLst>
            </p:cNvPr>
            <p:cNvSpPr txBox="1"/>
            <p:nvPr/>
          </p:nvSpPr>
          <p:spPr bwMode="auto">
            <a:xfrm>
              <a:off x="2055232" y="1233855"/>
              <a:ext cx="7502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/>
                <a:t>input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E8DF113-66C7-B799-B13C-B1C771832D8F}"/>
                </a:ext>
              </a:extLst>
            </p:cNvPr>
            <p:cNvSpPr/>
            <p:nvPr/>
          </p:nvSpPr>
          <p:spPr>
            <a:xfrm>
              <a:off x="2971713" y="262933"/>
              <a:ext cx="406480" cy="231117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B4ED57-EAAF-F71C-A5A4-9538FF763E90}"/>
                </a:ext>
              </a:extLst>
            </p:cNvPr>
            <p:cNvSpPr txBox="1"/>
            <p:nvPr/>
          </p:nvSpPr>
          <p:spPr bwMode="auto">
            <a:xfrm>
              <a:off x="1784444" y="3337310"/>
              <a:ext cx="10209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GB" b="1" dirty="0"/>
                <a:t>output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6B93A1D-8398-8A9C-1477-8506A0205835}"/>
                </a:ext>
              </a:extLst>
            </p:cNvPr>
            <p:cNvSpPr/>
            <p:nvPr/>
          </p:nvSpPr>
          <p:spPr>
            <a:xfrm>
              <a:off x="2971713" y="2693272"/>
              <a:ext cx="406480" cy="16574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88C3D6-28B7-8BFB-5DE2-4C10A4507BF3}"/>
              </a:ext>
            </a:extLst>
          </p:cNvPr>
          <p:cNvCxnSpPr>
            <a:cxnSpLocks/>
          </p:cNvCxnSpPr>
          <p:nvPr/>
        </p:nvCxnSpPr>
        <p:spPr>
          <a:xfrm>
            <a:off x="2948931" y="2384582"/>
            <a:ext cx="1364365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C9E7C4-D9CF-56F9-537B-64BE24C3B88D}"/>
              </a:ext>
            </a:extLst>
          </p:cNvPr>
          <p:cNvCxnSpPr>
            <a:cxnSpLocks/>
          </p:cNvCxnSpPr>
          <p:nvPr/>
        </p:nvCxnSpPr>
        <p:spPr>
          <a:xfrm>
            <a:off x="2969633" y="3267071"/>
            <a:ext cx="1364365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5187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58B621-30FB-D081-9F21-07A15AE0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SLISEMAP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1799B-24F2-B808-F4A7-E6FBC6F7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7" y="3193808"/>
            <a:ext cx="10213985" cy="1417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C5C34-1CFB-3209-6257-EF7478E2F9F1}"/>
              </a:ext>
            </a:extLst>
          </p:cNvPr>
          <p:cNvSpPr txBox="1"/>
          <p:nvPr/>
        </p:nvSpPr>
        <p:spPr bwMode="auto">
          <a:xfrm>
            <a:off x="4021319" y="1929314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ourier" pitchFamily="2" charset="0"/>
              </a:rPr>
              <a:t>pip install </a:t>
            </a:r>
            <a:r>
              <a:rPr lang="en-GB" dirty="0" err="1">
                <a:latin typeface="Courier" pitchFamily="2" charset="0"/>
              </a:rPr>
              <a:t>slisemap</a:t>
            </a:r>
            <a:endParaRPr lang="en-GB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0937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" r="51117"/>
          <a:stretch/>
        </p:blipFill>
        <p:spPr bwMode="auto">
          <a:xfrm>
            <a:off x="2502028" y="2075934"/>
            <a:ext cx="4170621" cy="40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85724-4EDF-2E75-0B04-81A59BC604F8}"/>
              </a:ext>
            </a:extLst>
          </p:cNvPr>
          <p:cNvSpPr/>
          <p:nvPr/>
        </p:nvSpPr>
        <p:spPr>
          <a:xfrm>
            <a:off x="6096000" y="2372497"/>
            <a:ext cx="465438" cy="8402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7329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1" r="49379"/>
          <a:stretch/>
        </p:blipFill>
        <p:spPr bwMode="auto">
          <a:xfrm>
            <a:off x="2502028" y="2137718"/>
            <a:ext cx="4318902" cy="39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8F81-222F-C1B7-AFA0-DBE7EF3DA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4" t="5739"/>
          <a:stretch/>
        </p:blipFill>
        <p:spPr bwMode="auto">
          <a:xfrm>
            <a:off x="6924576" y="2129736"/>
            <a:ext cx="4251424" cy="420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6227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F68816-87CC-A569-7E3A-060DF367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SLISEMAP embedding and</a:t>
            </a:r>
            <a:br>
              <a:rPr lang="en-GB"/>
            </a:br>
            <a:r>
              <a:rPr lang="en-GB"/>
              <a:t>local models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5A2A4A-4267-9E58-A4BE-CD484F05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8" y="1857898"/>
            <a:ext cx="8531944" cy="42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749F89-46CF-1FEB-8A03-05AD3A0CFA49}"/>
              </a:ext>
            </a:extLst>
          </p:cNvPr>
          <p:cNvSpPr txBox="1"/>
          <p:nvPr/>
        </p:nvSpPr>
        <p:spPr bwMode="auto">
          <a:xfrm>
            <a:off x="368549" y="3365413"/>
            <a:ext cx="157895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err="1">
                <a:solidFill>
                  <a:schemeClr val="tx2"/>
                </a:solidFill>
              </a:rPr>
              <a:t>autompg</a:t>
            </a:r>
            <a:endParaRPr lang="en-GB" sz="2000">
              <a:solidFill>
                <a:schemeClr val="tx2"/>
              </a:solidFill>
            </a:endParaRP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dataset &amp;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  <a:latin typeface="Arial"/>
                <a:ea typeface="ＭＳ Ｐゴシック"/>
              </a:rPr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56013691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97036BF-E1B3-D2D9-46F1-123ADC8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8" y="1919266"/>
            <a:ext cx="8531944" cy="424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AEBA52-6A6D-F814-A0DF-5E82546B4D6B}"/>
              </a:ext>
            </a:extLst>
          </p:cNvPr>
          <p:cNvSpPr/>
          <p:nvPr/>
        </p:nvSpPr>
        <p:spPr>
          <a:xfrm>
            <a:off x="4295800" y="2277071"/>
            <a:ext cx="1152128" cy="1151929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676D8-0AC0-874A-8DF9-4F14FE92C6A7}"/>
              </a:ext>
            </a:extLst>
          </p:cNvPr>
          <p:cNvCxnSpPr>
            <a:cxnSpLocks/>
          </p:cNvCxnSpPr>
          <p:nvPr/>
        </p:nvCxnSpPr>
        <p:spPr>
          <a:xfrm flipH="1">
            <a:off x="5720670" y="1055474"/>
            <a:ext cx="800950" cy="1255782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58D89C-50B8-EDC8-CAAF-9979CA315624}"/>
              </a:ext>
            </a:extLst>
          </p:cNvPr>
          <p:cNvCxnSpPr>
            <a:cxnSpLocks/>
          </p:cNvCxnSpPr>
          <p:nvPr/>
        </p:nvCxnSpPr>
        <p:spPr>
          <a:xfrm>
            <a:off x="2859583" y="1055474"/>
            <a:ext cx="1436217" cy="1445550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A0F389-8046-4A44-A4CD-8251F8FB6340}"/>
              </a:ext>
            </a:extLst>
          </p:cNvPr>
          <p:cNvCxnSpPr>
            <a:cxnSpLocks/>
          </p:cNvCxnSpPr>
          <p:nvPr/>
        </p:nvCxnSpPr>
        <p:spPr>
          <a:xfrm>
            <a:off x="9061243" y="1520844"/>
            <a:ext cx="64576" cy="629879"/>
          </a:xfrm>
          <a:prstGeom prst="straightConnector1">
            <a:avLst/>
          </a:prstGeom>
          <a:ln w="44450">
            <a:solidFill>
              <a:schemeClr val="accent2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19E89-0FF0-138C-6217-FCDB48646016}"/>
              </a:ext>
            </a:extLst>
          </p:cNvPr>
          <p:cNvCxnSpPr>
            <a:cxnSpLocks/>
          </p:cNvCxnSpPr>
          <p:nvPr/>
        </p:nvCxnSpPr>
        <p:spPr>
          <a:xfrm>
            <a:off x="5583061" y="2878865"/>
            <a:ext cx="3478182" cy="745712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EAAF9C-4461-72C2-C1EA-88976D0509D3}"/>
              </a:ext>
            </a:extLst>
          </p:cNvPr>
          <p:cNvCxnSpPr>
            <a:cxnSpLocks/>
          </p:cNvCxnSpPr>
          <p:nvPr/>
        </p:nvCxnSpPr>
        <p:spPr>
          <a:xfrm>
            <a:off x="5595473" y="2996952"/>
            <a:ext cx="3530346" cy="1288712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C9467-720C-B8C3-550C-B59E3A2926A7}"/>
              </a:ext>
            </a:extLst>
          </p:cNvPr>
          <p:cNvCxnSpPr>
            <a:cxnSpLocks/>
          </p:cNvCxnSpPr>
          <p:nvPr/>
        </p:nvCxnSpPr>
        <p:spPr>
          <a:xfrm>
            <a:off x="5558795" y="3140968"/>
            <a:ext cx="3017293" cy="1872838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E93F60-DF36-29A8-7008-84C777670241}"/>
              </a:ext>
            </a:extLst>
          </p:cNvPr>
          <p:cNvCxnSpPr>
            <a:cxnSpLocks/>
          </p:cNvCxnSpPr>
          <p:nvPr/>
        </p:nvCxnSpPr>
        <p:spPr>
          <a:xfrm>
            <a:off x="5447928" y="3310814"/>
            <a:ext cx="3126092" cy="2364130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00D25F-01D1-377C-5CB3-7155078308E3}"/>
              </a:ext>
            </a:extLst>
          </p:cNvPr>
          <p:cNvCxnSpPr>
            <a:cxnSpLocks/>
          </p:cNvCxnSpPr>
          <p:nvPr/>
        </p:nvCxnSpPr>
        <p:spPr>
          <a:xfrm>
            <a:off x="5611515" y="2681778"/>
            <a:ext cx="2637293" cy="264396"/>
          </a:xfrm>
          <a:prstGeom prst="straightConnector1">
            <a:avLst/>
          </a:prstGeom>
          <a:ln w="22225">
            <a:solidFill>
              <a:schemeClr val="accent2">
                <a:alpha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EE35598-D9EE-15C1-68FE-EE34A59E9F22}"/>
              </a:ext>
            </a:extLst>
          </p:cNvPr>
          <p:cNvSpPr txBox="1"/>
          <p:nvPr/>
        </p:nvSpPr>
        <p:spPr bwMode="auto">
          <a:xfrm>
            <a:off x="407368" y="3441548"/>
            <a:ext cx="1853071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here black box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global model </a:t>
            </a:r>
            <a:r>
              <a:rPr lang="en-GB" sz="2000" i="1">
                <a:solidFill>
                  <a:schemeClr val="tx2"/>
                </a:solidFill>
              </a:rPr>
              <a:t>f </a:t>
            </a:r>
            <a:r>
              <a:rPr lang="en-GB" sz="2000">
                <a:solidFill>
                  <a:schemeClr val="tx2"/>
                </a:solidFill>
              </a:rPr>
              <a:t>is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random forest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regression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C3DEAA-65D1-BFE2-E465-C359052447FE}"/>
              </a:ext>
            </a:extLst>
          </p:cNvPr>
          <p:cNvSpPr txBox="1"/>
          <p:nvPr/>
        </p:nvSpPr>
        <p:spPr bwMode="auto">
          <a:xfrm>
            <a:off x="9619967" y="2661887"/>
            <a:ext cx="189635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chemeClr val="tx2"/>
                </a:solidFill>
              </a:rPr>
              <a:t>here white box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local model </a:t>
            </a:r>
            <a:r>
              <a:rPr lang="en-GB" sz="2000" i="1" err="1">
                <a:solidFill>
                  <a:schemeClr val="tx2"/>
                </a:solidFill>
              </a:rPr>
              <a:t>g</a:t>
            </a:r>
            <a:r>
              <a:rPr lang="en-GB" sz="2000" i="1" baseline="-25000" err="1">
                <a:solidFill>
                  <a:schemeClr val="tx2"/>
                </a:solidFill>
              </a:rPr>
              <a:t>i</a:t>
            </a:r>
            <a:r>
              <a:rPr lang="en-GB" sz="2000" i="1">
                <a:solidFill>
                  <a:schemeClr val="tx2"/>
                </a:solidFill>
              </a:rPr>
              <a:t> </a:t>
            </a:r>
            <a:r>
              <a:rPr lang="en-GB" sz="2000">
                <a:solidFill>
                  <a:schemeClr val="tx2"/>
                </a:solidFill>
              </a:rPr>
              <a:t>is</a:t>
            </a:r>
          </a:p>
          <a:p>
            <a:pPr algn="ctr"/>
            <a:r>
              <a:rPr lang="en-GB" sz="2000">
                <a:solidFill>
                  <a:schemeClr val="tx2"/>
                </a:solidFill>
              </a:rPr>
              <a:t>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A870AC-1F51-C0C7-6202-57C151FF9E4E}"/>
              </a:ext>
            </a:extLst>
          </p:cNvPr>
          <p:cNvSpPr txBox="1"/>
          <p:nvPr/>
        </p:nvSpPr>
        <p:spPr bwMode="auto">
          <a:xfrm>
            <a:off x="2400418" y="294761"/>
            <a:ext cx="739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b="1" i="1"/>
              <a:t>Optimization criteria for a solution:</a:t>
            </a:r>
          </a:p>
          <a:p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Nearby points </a:t>
            </a:r>
            <a:r>
              <a:rPr lang="en-GB" i="1" err="1">
                <a:solidFill>
                  <a:schemeClr val="accent2"/>
                </a:solidFill>
                <a:latin typeface="Arial"/>
                <a:ea typeface="ＭＳ Ｐゴシック"/>
              </a:rPr>
              <a:t>i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and </a:t>
            </a:r>
            <a:r>
              <a:rPr lang="en-GB" i="1">
                <a:solidFill>
                  <a:schemeClr val="accent2"/>
                </a:solidFill>
                <a:latin typeface="Arial"/>
                <a:ea typeface="ＭＳ Ｐゴシック"/>
              </a:rPr>
              <a:t>j </a:t>
            </a:r>
            <a:r>
              <a:rPr lang="en-GB">
                <a:latin typeface="Arial"/>
                <a:ea typeface="ＭＳ Ｐゴシック"/>
              </a:rPr>
              <a:t>in the </a:t>
            </a:r>
            <a:r>
              <a:rPr lang="en-GB">
                <a:solidFill>
                  <a:schemeClr val="accent2"/>
                </a:solidFill>
                <a:latin typeface="Arial"/>
                <a:ea typeface="ＭＳ Ｐゴシック"/>
              </a:rPr>
              <a:t>embedding</a:t>
            </a:r>
            <a:r>
              <a:rPr lang="en-GB">
                <a:latin typeface="Arial"/>
                <a:ea typeface="ＭＳ Ｐゴシック"/>
              </a:rPr>
              <a:t> is</a:t>
            </a:r>
            <a:endParaRPr lang="en-GB"/>
          </a:p>
          <a:p>
            <a:r>
              <a:rPr lang="en-GB">
                <a:solidFill>
                  <a:schemeClr val="accent2"/>
                </a:solidFill>
              </a:rPr>
              <a:t>explained</a:t>
            </a:r>
            <a:r>
              <a:rPr lang="en-GB"/>
              <a:t> by the same white box model or </a:t>
            </a:r>
            <a:r>
              <a:rPr lang="en-GB" i="1"/>
              <a:t>f(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 ≈</a:t>
            </a:r>
            <a:r>
              <a:rPr lang="en-GB" i="1" err="1"/>
              <a:t>g</a:t>
            </a:r>
            <a:r>
              <a:rPr lang="en-GB" i="1" baseline="-25000" err="1"/>
              <a:t>j</a:t>
            </a:r>
            <a:r>
              <a:rPr lang="en-GB" i="1"/>
              <a:t>(</a:t>
            </a:r>
            <a:r>
              <a:rPr lang="en-GB" b="1" i="1"/>
              <a:t>x</a:t>
            </a:r>
            <a:r>
              <a:rPr lang="en-GB" i="1" baseline="-25000"/>
              <a:t>i</a:t>
            </a:r>
            <a:r>
              <a:rPr lang="en-GB" i="1"/>
              <a:t>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93566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aotsikko 10"/>
          <p:cNvSpPr>
            <a:spLocks noGrp="1"/>
          </p:cNvSpPr>
          <p:nvPr>
            <p:ph type="subTitle" idx="1"/>
          </p:nvPr>
        </p:nvSpPr>
        <p:spPr>
          <a:xfrm>
            <a:off x="914400" y="3707306"/>
            <a:ext cx="10363200" cy="1371600"/>
          </a:xfrm>
        </p:spPr>
        <p:txBody>
          <a:bodyPr/>
          <a:lstStyle/>
          <a:p>
            <a:endParaRPr lang="fi-FI"/>
          </a:p>
          <a:p>
            <a:r>
              <a:rPr lang="fi-FI"/>
              <a:t>Anton Björklund &amp; Jarmo Mäkelä &amp; Kai Puolamäki</a:t>
            </a:r>
          </a:p>
          <a:p>
            <a:endParaRPr lang="fi-FI"/>
          </a:p>
          <a:p>
            <a:endParaRPr lang="fi-FI"/>
          </a:p>
          <a:p>
            <a:r>
              <a:rPr lang="fi-FI">
                <a:hlinkClick r:id="rId3"/>
              </a:rPr>
              <a:t>https://github.com/edahelsinki/slisemap</a:t>
            </a:r>
            <a:r>
              <a:rPr lang="fi-FI"/>
              <a:t> </a:t>
            </a:r>
          </a:p>
          <a:p>
            <a:endParaRPr lang="fi-FI"/>
          </a:p>
          <a:p>
            <a:endParaRPr lang="fi-FI"/>
          </a:p>
        </p:txBody>
      </p:sp>
      <p:sp>
        <p:nvSpPr>
          <p:cNvPr id="10" name="Otsikko 9"/>
          <p:cNvSpPr>
            <a:spLocks noGrp="1"/>
          </p:cNvSpPr>
          <p:nvPr>
            <p:ph type="ctrTitle"/>
          </p:nvPr>
        </p:nvSpPr>
        <p:spPr>
          <a:xfrm>
            <a:off x="914400" y="2149026"/>
            <a:ext cx="10363200" cy="1296144"/>
          </a:xfrm>
        </p:spPr>
        <p:txBody>
          <a:bodyPr/>
          <a:lstStyle/>
          <a:p>
            <a:r>
              <a:rPr lang="fi-FI" dirty="0">
                <a:solidFill>
                  <a:schemeClr val="accent2"/>
                </a:solidFill>
              </a:rPr>
              <a:t>SLISEMAP</a:t>
            </a:r>
            <a:br>
              <a:rPr lang="fi-FI" dirty="0"/>
            </a:br>
            <a:r>
              <a:rPr lang="fi-FI" i="1" dirty="0" err="1"/>
              <a:t>Combining</a:t>
            </a:r>
            <a:r>
              <a:rPr lang="fi-FI" dirty="0"/>
              <a:t> </a:t>
            </a:r>
            <a:r>
              <a:rPr lang="fi-FI" dirty="0" err="1"/>
              <a:t>supervised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dimensionality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reduction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>
                <a:solidFill>
                  <a:schemeClr val="accent2"/>
                </a:solidFill>
              </a:rPr>
              <a:t>local</a:t>
            </a:r>
            <a:r>
              <a:rPr lang="fi-FI" dirty="0">
                <a:solidFill>
                  <a:schemeClr val="accent2"/>
                </a:solidFill>
              </a:rPr>
              <a:t> </a:t>
            </a:r>
            <a:r>
              <a:rPr lang="fi-FI" dirty="0" err="1">
                <a:solidFill>
                  <a:schemeClr val="accent2"/>
                </a:solidFill>
              </a:rPr>
              <a:t>explanations</a:t>
            </a:r>
            <a:endParaRPr lang="fi-FI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53349-3169-CA12-916C-4354FF09759F}"/>
              </a:ext>
            </a:extLst>
          </p:cNvPr>
          <p:cNvSpPr txBox="1"/>
          <p:nvPr/>
        </p:nvSpPr>
        <p:spPr bwMode="auto">
          <a:xfrm>
            <a:off x="1871704" y="337147"/>
            <a:ext cx="84485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i-FI" sz="1600" dirty="0"/>
              <a:t>Björklund, A., Mäkelä, J., Puolamäki, K., 2022. SLISEMAP: </a:t>
            </a:r>
            <a:r>
              <a:rPr lang="fi-FI" sz="1600" dirty="0" err="1"/>
              <a:t>Supervised</a:t>
            </a:r>
            <a:r>
              <a:rPr lang="fi-FI" sz="1600" dirty="0"/>
              <a:t> </a:t>
            </a:r>
            <a:r>
              <a:rPr lang="fi-FI" sz="1600" dirty="0" err="1"/>
              <a:t>dimensionality</a:t>
            </a:r>
            <a:r>
              <a:rPr lang="fi-FI" sz="1600" dirty="0"/>
              <a:t> </a:t>
            </a:r>
            <a:r>
              <a:rPr lang="fi-FI" sz="1600" dirty="0" err="1"/>
              <a:t>reduction</a:t>
            </a:r>
            <a:r>
              <a:rPr lang="fi-FI" sz="1600" dirty="0"/>
              <a:t> </a:t>
            </a:r>
            <a:r>
              <a:rPr lang="fi-FI" sz="1600" dirty="0" err="1"/>
              <a:t>through</a:t>
            </a:r>
            <a:r>
              <a:rPr lang="fi-FI" sz="1600" dirty="0"/>
              <a:t> </a:t>
            </a:r>
            <a:r>
              <a:rPr lang="fi-FI" sz="1600" dirty="0" err="1"/>
              <a:t>local</a:t>
            </a:r>
            <a:r>
              <a:rPr lang="fi-FI" sz="1600" dirty="0"/>
              <a:t> </a:t>
            </a:r>
            <a:r>
              <a:rPr lang="fi-FI" sz="1600" dirty="0" err="1"/>
              <a:t>explanations</a:t>
            </a:r>
            <a:r>
              <a:rPr lang="fi-FI" sz="1600" dirty="0"/>
              <a:t>. arXiv:2201.04455 [</a:t>
            </a:r>
            <a:r>
              <a:rPr lang="fi-FI" sz="1600" dirty="0" err="1"/>
              <a:t>cs</a:t>
            </a:r>
            <a:r>
              <a:rPr lang="fi-FI" sz="1600" dirty="0"/>
              <a:t>]. </a:t>
            </a:r>
            <a:r>
              <a:rPr lang="fi-FI" sz="1600" dirty="0">
                <a:hlinkClick r:id="rId4"/>
              </a:rPr>
              <a:t>https://arxiv.org/abs/2201.04455</a:t>
            </a:r>
            <a:r>
              <a:rPr lang="fi-FI" sz="1600" dirty="0"/>
              <a:t> </a:t>
            </a:r>
            <a:endParaRPr lang="en-GB" sz="1600" dirty="0"/>
          </a:p>
          <a:p>
            <a:pPr algn="ctr"/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00A8F-3D20-8090-52C6-83A7D100925E}"/>
              </a:ext>
            </a:extLst>
          </p:cNvPr>
          <p:cNvSpPr txBox="1"/>
          <p:nvPr/>
        </p:nvSpPr>
        <p:spPr bwMode="auto">
          <a:xfrm>
            <a:off x="4252546" y="5686257"/>
            <a:ext cx="36869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Courier" pitchFamily="2" charset="0"/>
              </a:rPr>
              <a:t>pip install </a:t>
            </a:r>
            <a:r>
              <a:rPr lang="en-GB" err="1">
                <a:latin typeface="Courier" pitchFamily="2" charset="0"/>
              </a:rPr>
              <a:t>slisemap</a:t>
            </a:r>
            <a:endParaRPr lang="en-GB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5D58A-DF6F-66CC-0C3D-AB44CB3D180A}"/>
              </a:ext>
            </a:extLst>
          </p:cNvPr>
          <p:cNvSpPr txBox="1"/>
          <p:nvPr/>
        </p:nvSpPr>
        <p:spPr bwMode="auto">
          <a:xfrm>
            <a:off x="10741395" y="6521453"/>
            <a:ext cx="1072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/>
              <a:t>9 May 2022</a:t>
            </a:r>
          </a:p>
        </p:txBody>
      </p:sp>
    </p:spTree>
    <p:extLst>
      <p:ext uri="{BB962C8B-B14F-4D97-AF65-F5344CB8AC3E}">
        <p14:creationId xmlns:p14="http://schemas.microsoft.com/office/powerpoint/2010/main" val="400476488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HY_2016">
  <a:themeElements>
    <a:clrScheme name="HY2016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0E4073"/>
      </a:accent1>
      <a:accent2>
        <a:srgbClr val="7B3CB4"/>
      </a:accent2>
      <a:accent3>
        <a:srgbClr val="45BC9F"/>
      </a:accent3>
      <a:accent4>
        <a:srgbClr val="A5E363"/>
      </a:accent4>
      <a:accent5>
        <a:srgbClr val="7ECEF1"/>
      </a:accent5>
      <a:accent6>
        <a:srgbClr val="FFE263"/>
      </a:accent6>
      <a:hlink>
        <a:srgbClr val="0091D0"/>
      </a:hlink>
      <a:folHlink>
        <a:srgbClr val="8C8A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culty of science_accessible_template_2021.potx" id="{1573BA35-3030-4127-AA2E-4772A621FFAD}" vid="{F76BE330-52EA-4EB8-AA41-F5D5F9539425}"/>
    </a:ext>
  </a:extLst>
</a:theme>
</file>

<file path=ppt/theme/theme2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Y (konserni)">
      <a:dk1>
        <a:sysClr val="windowText" lastClr="000000"/>
      </a:dk1>
      <a:lt1>
        <a:srgbClr val="FFFFFF"/>
      </a:lt1>
      <a:dk2>
        <a:srgbClr val="8C8A87"/>
      </a:dk2>
      <a:lt2>
        <a:srgbClr val="FFFFFF"/>
      </a:lt2>
      <a:accent1>
        <a:srgbClr val="8C8A87"/>
      </a:accent1>
      <a:accent2>
        <a:srgbClr val="1E1C77"/>
      </a:accent2>
      <a:accent3>
        <a:srgbClr val="FCA311"/>
      </a:accent3>
      <a:accent4>
        <a:srgbClr val="256EC7"/>
      </a:accent4>
      <a:accent5>
        <a:srgbClr val="8EAC7D"/>
      </a:accent5>
      <a:accent6>
        <a:srgbClr val="718A93"/>
      </a:accent6>
      <a:hlink>
        <a:srgbClr val="FCA311"/>
      </a:hlink>
      <a:folHlink>
        <a:srgbClr val="8C8A87"/>
      </a:folHlink>
    </a:clrScheme>
    <a:fontScheme name="Basic (Arial)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HY_2016</Template>
  <TotalTime>2487</TotalTime>
  <Words>855</Words>
  <Application>Microsoft Macintosh PowerPoint</Application>
  <PresentationFormat>Widescreen</PresentationFormat>
  <Paragraphs>113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</vt:lpstr>
      <vt:lpstr>Gotham Narrow Bold</vt:lpstr>
      <vt:lpstr>Gotham Narrow Book</vt:lpstr>
      <vt:lpstr>Gotham-Bold</vt:lpstr>
      <vt:lpstr>HY_2016</vt:lpstr>
      <vt:lpstr>SLISEMAP Combining supervised dimensionality reduction with local explanations</vt:lpstr>
      <vt:lpstr>What is SLISEMAP?</vt:lpstr>
      <vt:lpstr>PowerPoint Presentation</vt:lpstr>
      <vt:lpstr>Basic SLISEMAP usage</vt:lpstr>
      <vt:lpstr>SLISEMAP embedding and local models</vt:lpstr>
      <vt:lpstr>SLISEMAP embedding and local models</vt:lpstr>
      <vt:lpstr>SLISEMAP embedding and local models</vt:lpstr>
      <vt:lpstr>PowerPoint Presentation</vt:lpstr>
      <vt:lpstr>SLISEMAP Combining supervised dimensionality reduction with local explanations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of science</dc:title>
  <dc:subject/>
  <dc:creator>Puolamäki, Kai R</dc:creator>
  <cp:lastModifiedBy>Puolamäki, Kai R</cp:lastModifiedBy>
  <cp:revision>6</cp:revision>
  <dcterms:created xsi:type="dcterms:W3CDTF">2022-05-05T12:48:38Z</dcterms:created>
  <dcterms:modified xsi:type="dcterms:W3CDTF">2022-06-30T12:45:06Z</dcterms:modified>
</cp:coreProperties>
</file>